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8" r:id="rId3"/>
    <p:sldId id="265" r:id="rId4"/>
    <p:sldId id="261" r:id="rId5"/>
    <p:sldId id="257" r:id="rId6"/>
    <p:sldId id="260" r:id="rId7"/>
    <p:sldId id="263" r:id="rId8"/>
    <p:sldId id="324" r:id="rId9"/>
    <p:sldId id="264" r:id="rId10"/>
    <p:sldId id="268" r:id="rId11"/>
    <p:sldId id="267" r:id="rId12"/>
    <p:sldId id="269" r:id="rId13"/>
    <p:sldId id="326" r:id="rId14"/>
    <p:sldId id="270" r:id="rId15"/>
    <p:sldId id="275" r:id="rId16"/>
    <p:sldId id="276" r:id="rId17"/>
    <p:sldId id="285" r:id="rId18"/>
    <p:sldId id="283" r:id="rId19"/>
    <p:sldId id="284" r:id="rId20"/>
    <p:sldId id="280" r:id="rId21"/>
    <p:sldId id="281" r:id="rId22"/>
    <p:sldId id="282" r:id="rId23"/>
    <p:sldId id="287" r:id="rId24"/>
    <p:sldId id="289" r:id="rId25"/>
    <p:sldId id="290" r:id="rId26"/>
    <p:sldId id="291" r:id="rId27"/>
    <p:sldId id="292" r:id="rId28"/>
    <p:sldId id="286" r:id="rId29"/>
    <p:sldId id="293" r:id="rId30"/>
    <p:sldId id="294" r:id="rId31"/>
    <p:sldId id="325" r:id="rId32"/>
    <p:sldId id="295" r:id="rId33"/>
    <p:sldId id="297" r:id="rId34"/>
    <p:sldId id="298" r:id="rId35"/>
    <p:sldId id="299" r:id="rId36"/>
    <p:sldId id="310" r:id="rId37"/>
    <p:sldId id="319" r:id="rId38"/>
    <p:sldId id="320" r:id="rId39"/>
    <p:sldId id="321" r:id="rId40"/>
    <p:sldId id="322" r:id="rId41"/>
    <p:sldId id="329" r:id="rId42"/>
    <p:sldId id="271" r:id="rId43"/>
    <p:sldId id="327" r:id="rId44"/>
    <p:sldId id="272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1" r:id="rId55"/>
    <p:sldId id="313" r:id="rId56"/>
    <p:sldId id="314" r:id="rId57"/>
    <p:sldId id="273" r:id="rId58"/>
    <p:sldId id="274" r:id="rId59"/>
    <p:sldId id="328" r:id="rId60"/>
    <p:sldId id="312" r:id="rId61"/>
    <p:sldId id="317" r:id="rId62"/>
    <p:sldId id="318" r:id="rId63"/>
    <p:sldId id="315" r:id="rId64"/>
    <p:sldId id="316" r:id="rId65"/>
    <p:sldId id="259" r:id="rId66"/>
    <p:sldId id="266" r:id="rId6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03/07/2023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37.xml"/><Relationship Id="rId7" Type="http://schemas.openxmlformats.org/officeDocument/2006/relationships/image" Target="../media/image20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4" Type="http://schemas.openxmlformats.org/officeDocument/2006/relationships/slide" Target="slide43.xml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6D5F172-DEDD-7EE8-1DFB-12484433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Toma de las imágenes (V): bandas cerca de los límites de la imagen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733853-D145-83F8-0DF1-56BC08A1D928}"/>
              </a:ext>
            </a:extLst>
          </p:cNvPr>
          <p:cNvGrpSpPr/>
          <p:nvPr/>
        </p:nvGrpSpPr>
        <p:grpSpPr>
          <a:xfrm>
            <a:off x="2389594" y="1125720"/>
            <a:ext cx="7001378" cy="4788917"/>
            <a:chOff x="2389594" y="1274310"/>
            <a:chExt cx="7001378" cy="4788917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D84D6F4-E4BE-7C62-636A-BCFFE9DDDCE9}"/>
                </a:ext>
              </a:extLst>
            </p:cNvPr>
            <p:cNvCxnSpPr/>
            <p:nvPr/>
          </p:nvCxnSpPr>
          <p:spPr>
            <a:xfrm>
              <a:off x="9390972" y="1274310"/>
              <a:ext cx="0" cy="2083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8C1AEC9E-15C0-D435-CF51-2B943807C504}"/>
                </a:ext>
              </a:extLst>
            </p:cNvPr>
            <p:cNvCxnSpPr>
              <a:cxnSpLocks/>
            </p:cNvCxnSpPr>
            <p:nvPr/>
          </p:nvCxnSpPr>
          <p:spPr>
            <a:xfrm>
              <a:off x="9378119" y="5635154"/>
              <a:ext cx="0" cy="40391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5929AAC-C4B8-92C1-93EF-CFD9683C2C38}"/>
                </a:ext>
              </a:extLst>
            </p:cNvPr>
            <p:cNvGrpSpPr/>
            <p:nvPr/>
          </p:nvGrpSpPr>
          <p:grpSpPr>
            <a:xfrm>
              <a:off x="2389594" y="1274310"/>
              <a:ext cx="6868223" cy="4788917"/>
              <a:chOff x="2389594" y="1274310"/>
              <a:chExt cx="6868223" cy="4788917"/>
            </a:xfrm>
          </p:grpSpPr>
          <p:pic>
            <p:nvPicPr>
              <p:cNvPr id="8" name="Imagen 7" descr="Botella de colores en un estante&#10;&#10;Descripción generada automáticamente con confianza baja">
                <a:extLst>
                  <a:ext uri="{FF2B5EF4-FFF2-40B4-BE49-F238E27FC236}">
                    <a16:creationId xmlns:a16="http://schemas.microsoft.com/office/drawing/2014/main" id="{D699B384-96C1-4162-C8AF-67B45AD06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4182" y="1296344"/>
                <a:ext cx="6323635" cy="4742726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8526CF90-5930-E08C-CCF5-5CDB44F5B973}"/>
                  </a:ext>
                </a:extLst>
              </p:cNvPr>
              <p:cNvSpPr/>
              <p:nvPr/>
            </p:nvSpPr>
            <p:spPr>
              <a:xfrm>
                <a:off x="2924417" y="1274310"/>
                <a:ext cx="6323634" cy="4788917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4" name="Conector recto 13">
                <a:extLst>
                  <a:ext uri="{FF2B5EF4-FFF2-40B4-BE49-F238E27FC236}">
                    <a16:creationId xmlns:a16="http://schemas.microsoft.com/office/drawing/2014/main" id="{72F19C0B-5B3D-FE58-B446-D69A7D26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2" y="2481379"/>
                <a:ext cx="632363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82C01EA1-ECB8-5A50-0740-74D8B0346117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>
                <a:off x="2934182" y="3665144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3709C196-75AF-E57E-6EED-C9AB6AFEF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181" y="4860898"/>
                <a:ext cx="6323635" cy="2563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0BF058D-D51F-3A93-62B9-7CDF344FA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12963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71A6DD91-AE66-629F-3E78-6B3922B6F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2480744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C8EF5EB4-4B7C-ABB0-AB0D-005E1B3A4A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36764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48321BEC-65FF-48D1-C668-29EFE45D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7200" y="4860898"/>
                <a:ext cx="0" cy="118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0D74C59-3ED1-A45C-1D1C-5ADD3E0A33DB}"/>
                  </a:ext>
                </a:extLst>
              </p:cNvPr>
              <p:cNvSpPr txBox="1"/>
              <p:nvPr/>
            </p:nvSpPr>
            <p:spPr>
              <a:xfrm>
                <a:off x="2389594" y="174747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d1</a:t>
                </a:r>
                <a:endParaRPr lang="es-ES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0D469E19-0C63-C700-0530-A169D4E255FA}"/>
                  </a:ext>
                </a:extLst>
              </p:cNvPr>
              <p:cNvSpPr txBox="1"/>
              <p:nvPr/>
            </p:nvSpPr>
            <p:spPr>
              <a:xfrm>
                <a:off x="2389594" y="2937369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d2</a:t>
                </a:r>
                <a:endParaRPr lang="es-ES" dirty="0"/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082184B1-B21B-D3CA-C06F-88185B9CE720}"/>
                  </a:ext>
                </a:extLst>
              </p:cNvPr>
              <p:cNvSpPr txBox="1"/>
              <p:nvPr/>
            </p:nvSpPr>
            <p:spPr>
              <a:xfrm>
                <a:off x="2389594" y="4130560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d3</a:t>
                </a:r>
                <a:endParaRPr lang="es-ES" dirty="0"/>
              </a:p>
            </p:txBody>
          </p:sp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76A084E-CAFD-D6B1-B66F-8D8D89AB133D}"/>
                  </a:ext>
                </a:extLst>
              </p:cNvPr>
              <p:cNvSpPr txBox="1"/>
              <p:nvPr/>
            </p:nvSpPr>
            <p:spPr>
              <a:xfrm>
                <a:off x="2389594" y="5289985"/>
                <a:ext cx="110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/>
                  <a:t>d4</a:t>
                </a:r>
                <a:endParaRPr lang="es-ES" dirty="0"/>
              </a:p>
            </p:txBody>
          </p:sp>
        </p:grp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174921-3602-FCCE-990E-39D8547CAA55}"/>
              </a:ext>
            </a:extLst>
          </p:cNvPr>
          <p:cNvSpPr txBox="1"/>
          <p:nvPr/>
        </p:nvSpPr>
        <p:spPr>
          <a:xfrm>
            <a:off x="5274704" y="6134581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d1 = d2 = d3 = d4</a:t>
            </a:r>
          </a:p>
        </p:txBody>
      </p:sp>
    </p:spTree>
    <p:extLst>
      <p:ext uri="{BB962C8B-B14F-4D97-AF65-F5344CB8AC3E}">
        <p14:creationId xmlns:p14="http://schemas.microsoft.com/office/powerpoint/2010/main" val="203652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cerca de los límites de las imágenes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190240" y="791170"/>
            <a:ext cx="11546954" cy="5421805"/>
            <a:chOff x="-134914" y="729335"/>
            <a:chExt cx="11546954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134914" y="729335"/>
              <a:ext cx="11546954" cy="5421805"/>
              <a:chOff x="-778633" y="260987"/>
              <a:chExt cx="6515722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78633" y="260987"/>
                <a:ext cx="6515722" cy="3825238"/>
                <a:chOff x="-778633" y="-177163"/>
                <a:chExt cx="6515722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56372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5" y="2990850"/>
                  <a:ext cx="1415916" cy="657225"/>
                  <a:chOff x="0" y="0"/>
                  <a:chExt cx="1415916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216" y="207797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78633" y="3123328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  <p:pic>
        <p:nvPicPr>
          <p:cNvPr id="44" name="Imagen 43" descr="Texto, Carta&#10;&#10;Descripción generada automáticamente">
            <a:extLst>
              <a:ext uri="{FF2B5EF4-FFF2-40B4-BE49-F238E27FC236}">
                <a16:creationId xmlns:a16="http://schemas.microsoft.com/office/drawing/2014/main" id="{C8C4F8AF-2D7A-B0FC-B527-684DCA78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372" y="5128412"/>
            <a:ext cx="1624456" cy="12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1</a:t>
            </a: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8435503-AA8B-1A2F-D0B9-C2B81E248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" y="1665000"/>
            <a:ext cx="4703999" cy="3528000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33C9B25-90D4-6DBC-23D3-F47D1D9C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1" y="1665000"/>
            <a:ext cx="4703999" cy="35280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079178-9268-3D95-B793-65626421F8F3}"/>
              </a:ext>
            </a:extLst>
          </p:cNvPr>
          <p:cNvSpPr/>
          <p:nvPr/>
        </p:nvSpPr>
        <p:spPr>
          <a:xfrm>
            <a:off x="6925351" y="1665000"/>
            <a:ext cx="4703999" cy="333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691AB2-D2A8-6FBA-ABEB-A3C7EEDBF120}"/>
              </a:ext>
            </a:extLst>
          </p:cNvPr>
          <p:cNvSpPr/>
          <p:nvPr/>
        </p:nvSpPr>
        <p:spPr>
          <a:xfrm>
            <a:off x="6925351" y="2168578"/>
            <a:ext cx="4703999" cy="84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E149091-3C21-BC64-72EA-E13FA53B9BBA}"/>
              </a:ext>
            </a:extLst>
          </p:cNvPr>
          <p:cNvSpPr/>
          <p:nvPr/>
        </p:nvSpPr>
        <p:spPr>
          <a:xfrm>
            <a:off x="6925351" y="3185847"/>
            <a:ext cx="4703999" cy="894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D83C47-0667-3EE2-07A0-5AF4F1174033}"/>
              </a:ext>
            </a:extLst>
          </p:cNvPr>
          <p:cNvSpPr/>
          <p:nvPr/>
        </p:nvSpPr>
        <p:spPr>
          <a:xfrm>
            <a:off x="6925351" y="4225977"/>
            <a:ext cx="4703999" cy="588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FF7AD78-9D44-0E2F-B509-1554645CFA17}"/>
              </a:ext>
            </a:extLst>
          </p:cNvPr>
          <p:cNvSpPr/>
          <p:nvPr/>
        </p:nvSpPr>
        <p:spPr>
          <a:xfrm>
            <a:off x="6925350" y="4984139"/>
            <a:ext cx="4703999" cy="208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76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-1028" y="1113558"/>
              <a:ext cx="1505978" cy="5068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10631" cy="3169241"/>
            <a:chOff x="3784005" y="3613667"/>
            <a:chExt cx="6310631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25060" cy="1470824"/>
              <a:chOff x="9435228" y="3769113"/>
              <a:chExt cx="1625060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25060" cy="1470824"/>
              <a:chOff x="9435228" y="3769113"/>
              <a:chExt cx="1625060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25060" cy="1470824"/>
              <a:chOff x="9435228" y="3769113"/>
              <a:chExt cx="1625060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8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 </a:t>
            </a:r>
            <a:br>
              <a:rPr lang="es-ES" sz="3600" dirty="0"/>
            </a:br>
            <a:r>
              <a:rPr lang="es-ES" sz="3600" dirty="0"/>
              <a:t>el operador Canny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7" name="Imagen 6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89576527-94D6-EF25-38D1-AB63D66C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1" y="1878825"/>
            <a:ext cx="4416553" cy="33124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9A94B9-3031-328E-F418-AB0F1FE433D5}"/>
              </a:ext>
            </a:extLst>
          </p:cNvPr>
          <p:cNvSpPr/>
          <p:nvPr/>
        </p:nvSpPr>
        <p:spPr>
          <a:xfrm>
            <a:off x="5457022" y="3022747"/>
            <a:ext cx="1277956" cy="102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Operador Canny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D64E463-6811-044C-AAA3-E8B580D763F9}"/>
              </a:ext>
            </a:extLst>
          </p:cNvPr>
          <p:cNvCxnSpPr>
            <a:cxnSpLocks/>
          </p:cNvCxnSpPr>
          <p:nvPr/>
        </p:nvCxnSpPr>
        <p:spPr>
          <a:xfrm>
            <a:off x="4913521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ADFF77-99A9-9D6E-07E2-7F1B2FD7F6FA}"/>
              </a:ext>
            </a:extLst>
          </p:cNvPr>
          <p:cNvCxnSpPr/>
          <p:nvPr/>
        </p:nvCxnSpPr>
        <p:spPr>
          <a:xfrm flipV="1">
            <a:off x="6790063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en blanco y negro&#10;&#10;Descripción generada automáticamente">
            <a:extLst>
              <a:ext uri="{FF2B5EF4-FFF2-40B4-BE49-F238E27FC236}">
                <a16:creationId xmlns:a16="http://schemas.microsoft.com/office/drawing/2014/main" id="{1EF53B54-120B-F530-431C-660FFBBD9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1878825"/>
            <a:ext cx="4405535" cy="33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en blanco y negro&#10;&#10;Descripción generada automáticamente">
            <a:extLst>
              <a:ext uri="{FF2B5EF4-FFF2-40B4-BE49-F238E27FC236}">
                <a16:creationId xmlns:a16="http://schemas.microsoft.com/office/drawing/2014/main" id="{9A400102-4005-B58F-0AAF-C2822DD2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34" y="1882955"/>
            <a:ext cx="4405535" cy="330415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pic>
        <p:nvPicPr>
          <p:cNvPr id="16" name="Imagen 15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92FF350C-50EA-8AE6-9B64-C623396F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708" y="1882955"/>
            <a:ext cx="4405796" cy="330415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3D4876-10B9-450B-6BBA-82E2C750D24B}"/>
              </a:ext>
            </a:extLst>
          </p:cNvPr>
          <p:cNvSpPr txBox="1"/>
          <p:nvPr/>
        </p:nvSpPr>
        <p:spPr>
          <a:xfrm>
            <a:off x="1793765" y="276516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37B4FB-B42B-377C-8A0D-9253A0C76570}"/>
              </a:ext>
            </a:extLst>
          </p:cNvPr>
          <p:cNvSpPr txBox="1"/>
          <p:nvPr/>
        </p:nvSpPr>
        <p:spPr>
          <a:xfrm>
            <a:off x="1537567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[2]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CA17B6-737F-6402-96B3-6165BB1361A1}"/>
              </a:ext>
            </a:extLst>
          </p:cNvPr>
          <p:cNvSpPr txBox="1"/>
          <p:nvPr/>
        </p:nvSpPr>
        <p:spPr>
          <a:xfrm>
            <a:off x="1863946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00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(IV):</a:t>
            </a:r>
            <a:br>
              <a:rPr lang="es-ES" sz="3600" dirty="0"/>
            </a:br>
            <a:r>
              <a:rPr lang="es-ES" sz="3600" dirty="0"/>
              <a:t>aplicada a cada franja individualmente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3" name="Imagen 2" descr="Una fila de diferentes colores&#10;&#10;Descripción generada automáticamente con confianza baja">
            <a:extLst>
              <a:ext uri="{FF2B5EF4-FFF2-40B4-BE49-F238E27FC236}">
                <a16:creationId xmlns:a16="http://schemas.microsoft.com/office/drawing/2014/main" id="{71FB0709-876D-9796-FB53-42E41E45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55" y="1866359"/>
            <a:ext cx="4704946" cy="3528500"/>
          </a:xfrm>
          <a:prstGeom prst="rect">
            <a:avLst/>
          </a:prstGeom>
        </p:spPr>
      </p:pic>
      <p:pic>
        <p:nvPicPr>
          <p:cNvPr id="5" name="Imagen 4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DCF4E019-8067-8759-73F5-CC4CD82F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9" y="1855341"/>
            <a:ext cx="4704946" cy="35285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ADC9115-B811-780D-98BB-CCFEDD4CB939}"/>
              </a:ext>
            </a:extLst>
          </p:cNvPr>
          <p:cNvSpPr txBox="1"/>
          <p:nvPr/>
        </p:nvSpPr>
        <p:spPr>
          <a:xfrm>
            <a:off x="931032" y="1475516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la imagen completa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3A585E-878E-DEC0-D5A6-9A7E722024A2}"/>
              </a:ext>
            </a:extLst>
          </p:cNvPr>
          <p:cNvSpPr txBox="1"/>
          <p:nvPr/>
        </p:nvSpPr>
        <p:spPr>
          <a:xfrm>
            <a:off x="6563139" y="1475516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A05D39F-DD4E-37E1-2EE8-0DA574609DAC}"/>
              </a:ext>
            </a:extLst>
          </p:cNvPr>
          <p:cNvSpPr txBox="1"/>
          <p:nvPr/>
        </p:nvSpPr>
        <p:spPr>
          <a:xfrm>
            <a:off x="2210825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E63F71-9129-1B0D-5CAA-A8669865A46D}"/>
              </a:ext>
            </a:extLst>
          </p:cNvPr>
          <p:cNvSpPr txBox="1"/>
          <p:nvPr/>
        </p:nvSpPr>
        <p:spPr>
          <a:xfrm>
            <a:off x="7450971" y="5461956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D6A4171-28E5-0672-1A6F-0E31B0A76008}"/>
              </a:ext>
            </a:extLst>
          </p:cNvPr>
          <p:cNvCxnSpPr>
            <a:cxnSpLocks/>
          </p:cNvCxnSpPr>
          <p:nvPr/>
        </p:nvCxnSpPr>
        <p:spPr>
          <a:xfrm>
            <a:off x="11268154" y="18302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A8A17C-113C-B32B-B146-9C5AD4151626}"/>
              </a:ext>
            </a:extLst>
          </p:cNvPr>
          <p:cNvCxnSpPr>
            <a:cxnSpLocks/>
          </p:cNvCxnSpPr>
          <p:nvPr/>
        </p:nvCxnSpPr>
        <p:spPr>
          <a:xfrm>
            <a:off x="11268154" y="3007431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0D2D552-72BF-8A27-4554-ECD2B5ECA536}"/>
              </a:ext>
            </a:extLst>
          </p:cNvPr>
          <p:cNvCxnSpPr>
            <a:cxnSpLocks/>
          </p:cNvCxnSpPr>
          <p:nvPr/>
        </p:nvCxnSpPr>
        <p:spPr>
          <a:xfrm>
            <a:off x="11268154" y="4192048"/>
            <a:ext cx="0" cy="117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001AFA4-D9F5-75C6-1977-F4EE8CC04329}"/>
              </a:ext>
            </a:extLst>
          </p:cNvPr>
          <p:cNvSpPr/>
          <p:nvPr/>
        </p:nvSpPr>
        <p:spPr>
          <a:xfrm>
            <a:off x="6363600" y="1844848"/>
            <a:ext cx="4704946" cy="35376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0E9EB62-A81C-D0FE-0B6B-0A25CD3A085F}"/>
              </a:ext>
            </a:extLst>
          </p:cNvPr>
          <p:cNvCxnSpPr>
            <a:cxnSpLocks/>
          </p:cNvCxnSpPr>
          <p:nvPr/>
        </p:nvCxnSpPr>
        <p:spPr>
          <a:xfrm>
            <a:off x="6363599" y="30184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0418D73-EC9D-9F5C-8624-0EB57B5B643B}"/>
              </a:ext>
            </a:extLst>
          </p:cNvPr>
          <p:cNvCxnSpPr>
            <a:cxnSpLocks/>
          </p:cNvCxnSpPr>
          <p:nvPr/>
        </p:nvCxnSpPr>
        <p:spPr>
          <a:xfrm>
            <a:off x="6373363" y="4192048"/>
            <a:ext cx="470494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9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b="0" dirty="0"/>
              </a:p>
              <a:p>
                <a:pPr algn="ctr"/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separacion (3 bandas) = 150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blipFill>
                <a:blip r:embed="rId4"/>
                <a:stretch>
                  <a:fillRect l="-181" r="-272" b="-215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72437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2805325"/>
            <a:ext cx="282734" cy="1061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4" y="2805324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13432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6" y="2964402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445647" y="1441036"/>
            <a:ext cx="7258087" cy="4112171"/>
            <a:chOff x="4856944" y="1195823"/>
            <a:chExt cx="7258087" cy="4112171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327391" cy="1237167"/>
              <a:chOff x="5947124" y="2307771"/>
              <a:chExt cx="3327391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¿1338 – 438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327391" cy="1237167"/>
              <a:chOff x="5947124" y="2307771"/>
              <a:chExt cx="3327391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244877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¿590 – 438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856944" y="2748710"/>
              <a:ext cx="2207161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1338]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7019998" y="4296127"/>
              <a:ext cx="2107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[438, 590]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746147" y="4938662"/>
              <a:ext cx="311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438 desechada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12652-20F7-4554-2F6A-A1CA639158B0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7544F2C-08F7-B45E-80EE-8C6F1ACD589C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01790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0748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49035" y="3512248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13665" y="3534282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698073" y="3863277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8267" y="3693360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1338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¿1704 – 1338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[1338, 1704]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1338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774B4AF9-4568-7D77-4A30-3C97BC872558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2C2CB5-D7B6-1D61-B7B8-36FFF4942BBA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2395316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69174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1689A850-88B4-10BA-2572-511620D47A38}"/>
              </a:ext>
            </a:extLst>
          </p:cNvPr>
          <p:cNvSpPr/>
          <p:nvPr/>
        </p:nvSpPr>
        <p:spPr>
          <a:xfrm>
            <a:off x="3452902" y="3888865"/>
            <a:ext cx="282734" cy="110381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109798" y="3888865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2073876-3E04-3B87-FA82-5D4772DFC5E1}"/>
              </a:ext>
            </a:extLst>
          </p:cNvPr>
          <p:cNvSpPr txBox="1"/>
          <p:nvPr/>
        </p:nvSpPr>
        <p:spPr>
          <a:xfrm>
            <a:off x="3701940" y="4239894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484400" y="4047943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441036"/>
            <a:ext cx="7358327" cy="4113903"/>
            <a:chOff x="4701619" y="1195823"/>
            <a:chExt cx="7358327" cy="411390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564069" y="1195823"/>
              <a:ext cx="3272306" cy="1237167"/>
              <a:chOff x="5947124" y="2307771"/>
              <a:chExt cx="3272306" cy="1237167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¿2656 – 1704 ≤ separacion3?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rot="10800000" flipV="1">
              <a:off x="5849957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233A1C4-F367-128E-CB00-F85E10EA6025}"/>
                </a:ext>
              </a:extLst>
            </p:cNvPr>
            <p:cNvGrpSpPr/>
            <p:nvPr/>
          </p:nvGrpSpPr>
          <p:grpSpPr>
            <a:xfrm>
              <a:off x="8787640" y="2752706"/>
              <a:ext cx="3272306" cy="1237167"/>
              <a:chOff x="5947124" y="2307771"/>
              <a:chExt cx="3272306" cy="1237167"/>
            </a:xfrm>
          </p:grpSpPr>
          <p:sp>
            <p:nvSpPr>
              <p:cNvPr id="42" name="Rombo 41">
                <a:extLst>
                  <a:ext uri="{FF2B5EF4-FFF2-40B4-BE49-F238E27FC236}">
                    <a16:creationId xmlns:a16="http://schemas.microsoft.com/office/drawing/2014/main" id="{3C0EA45F-3117-4DF0-E2BF-0C8E5FB59408}"/>
                  </a:ext>
                </a:extLst>
              </p:cNvPr>
              <p:cNvSpPr/>
              <p:nvPr/>
            </p:nvSpPr>
            <p:spPr>
              <a:xfrm>
                <a:off x="5947124" y="2307771"/>
                <a:ext cx="3029637" cy="1237167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AC77EF4-16C9-04EE-C9F9-897611D3CCA6}"/>
                  </a:ext>
                </a:extLst>
              </p:cNvPr>
              <p:cNvSpPr txBox="1"/>
              <p:nvPr/>
            </p:nvSpPr>
            <p:spPr>
              <a:xfrm>
                <a:off x="6189792" y="2741689"/>
                <a:ext cx="3029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>
                    <a:solidFill>
                      <a:schemeClr val="bg1"/>
                    </a:solidFill>
                  </a:rPr>
                  <a:t>¿2300 – 1704 ≤ separacion2? </a:t>
                </a:r>
              </a:p>
            </p:txBody>
          </p: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2656]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48" name="Conector: angular 47">
              <a:extLst>
                <a:ext uri="{FF2B5EF4-FFF2-40B4-BE49-F238E27FC236}">
                  <a16:creationId xmlns:a16="http://schemas.microsoft.com/office/drawing/2014/main" id="{2B68B032-9908-7AD2-EE75-0601E59AE72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3527" y="3368845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CFC18A3-9A67-3E29-7D14-0CE7957768B7}"/>
                </a:ext>
              </a:extLst>
            </p:cNvPr>
            <p:cNvSpPr txBox="1"/>
            <p:nvPr/>
          </p:nvSpPr>
          <p:spPr>
            <a:xfrm>
              <a:off x="8102872" y="3058765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BA8964BA-835C-39E7-E37C-AF1823353A8E}"/>
                </a:ext>
              </a:extLst>
            </p:cNvPr>
            <p:cNvSpPr txBox="1"/>
            <p:nvPr/>
          </p:nvSpPr>
          <p:spPr>
            <a:xfrm>
              <a:off x="6925188" y="4285976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[1704, 2300]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747B525A-A315-7A4E-0B38-44F76A5BC84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10302458" y="3989873"/>
              <a:ext cx="1" cy="95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8BCA707E-8265-7E1E-ACCB-40471E8AE3AE}"/>
                </a:ext>
              </a:extLst>
            </p:cNvPr>
            <p:cNvSpPr txBox="1"/>
            <p:nvPr/>
          </p:nvSpPr>
          <p:spPr>
            <a:xfrm>
              <a:off x="10280128" y="4220386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693522" y="4940394"/>
              <a:ext cx="321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 con </a:t>
              </a:r>
              <a:r>
                <a:rPr lang="el-GR" dirty="0"/>
                <a:t>ρ</a:t>
              </a:r>
              <a:r>
                <a:rPr lang="es-ES" dirty="0"/>
                <a:t> = 1704 desechada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[1338]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C6081E-86FD-7986-47BE-4B02775C270D}"/>
              </a:ext>
            </a:extLst>
          </p:cNvPr>
          <p:cNvSpPr txBox="1"/>
          <p:nvPr/>
        </p:nvSpPr>
        <p:spPr>
          <a:xfrm>
            <a:off x="4625248" y="591377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947390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7771"/>
              </p:ext>
            </p:extLst>
          </p:nvPr>
        </p:nvGraphicFramePr>
        <p:xfrm>
          <a:off x="1480979" y="240348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1007049" y="203338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136FE3A8-733D-D9D2-F644-89F07459BF9D}"/>
              </a:ext>
            </a:extLst>
          </p:cNvPr>
          <p:cNvSpPr/>
          <p:nvPr/>
        </p:nvSpPr>
        <p:spPr>
          <a:xfrm flipH="1">
            <a:off x="1096306" y="4272608"/>
            <a:ext cx="282734" cy="69254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9DEA321-6C18-4505-6E73-8A35D5057E0F}"/>
              </a:ext>
            </a:extLst>
          </p:cNvPr>
          <p:cNvSpPr txBox="1"/>
          <p:nvPr/>
        </p:nvSpPr>
        <p:spPr>
          <a:xfrm>
            <a:off x="279039" y="4433246"/>
            <a:ext cx="13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sep.2/3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9772F9F7-B213-E63F-BD22-5759B288DC64}"/>
              </a:ext>
            </a:extLst>
          </p:cNvPr>
          <p:cNvGrpSpPr/>
          <p:nvPr/>
        </p:nvGrpSpPr>
        <p:grpSpPr>
          <a:xfrm>
            <a:off x="4290322" y="1288854"/>
            <a:ext cx="7852426" cy="2063426"/>
            <a:chOff x="4701619" y="1043641"/>
            <a:chExt cx="7852426" cy="2063426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C3E0DD07-08BB-6D09-3534-E7776A2C4D9F}"/>
                </a:ext>
              </a:extLst>
            </p:cNvPr>
            <p:cNvGrpSpPr/>
            <p:nvPr/>
          </p:nvGrpSpPr>
          <p:grpSpPr>
            <a:xfrm>
              <a:off x="6371163" y="1043641"/>
              <a:ext cx="3368287" cy="1541912"/>
              <a:chOff x="5754218" y="2155589"/>
              <a:chExt cx="3368287" cy="1541912"/>
            </a:xfrm>
          </p:grpSpPr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3D21AA12-7126-F049-A89A-259C1CBA5909}"/>
                  </a:ext>
                </a:extLst>
              </p:cNvPr>
              <p:cNvSpPr/>
              <p:nvPr/>
            </p:nvSpPr>
            <p:spPr>
              <a:xfrm>
                <a:off x="5754218" y="2155589"/>
                <a:ext cx="3368287" cy="1541912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7A80EE7-564A-3E6A-CA33-CF6A6A4161EA}"/>
                  </a:ext>
                </a:extLst>
              </p:cNvPr>
              <p:cNvSpPr txBox="1"/>
              <p:nvPr/>
            </p:nvSpPr>
            <p:spPr>
              <a:xfrm>
                <a:off x="6096441" y="2574743"/>
                <a:ext cx="2731002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separacion2 ? 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ó</a:t>
                </a:r>
              </a:p>
              <a:p>
                <a:pPr algn="ctr"/>
                <a:r>
                  <a:rPr lang="es-ES" sz="1300" dirty="0">
                    <a:solidFill>
                      <a:schemeClr val="bg1"/>
                    </a:solidFill>
                  </a:rPr>
                  <a:t>¿2656 – 2300 ≤ separacion3 ? </a:t>
                </a:r>
              </a:p>
            </p:txBody>
          </p:sp>
        </p:grpSp>
        <p:cxnSp>
          <p:nvCxnSpPr>
            <p:cNvPr id="32" name="Conector: angular 31">
              <a:extLst>
                <a:ext uri="{FF2B5EF4-FFF2-40B4-BE49-F238E27FC236}">
                  <a16:creationId xmlns:a16="http://schemas.microsoft.com/office/drawing/2014/main" id="{B1D341D3-75C8-C01F-6672-18C651815965}"/>
                </a:ext>
              </a:extLst>
            </p:cNvPr>
            <p:cNvCxnSpPr>
              <a:cxnSpLocks/>
              <a:stCxn id="27" idx="1"/>
              <a:endCxn id="44" idx="0"/>
            </p:cNvCxnSpPr>
            <p:nvPr/>
          </p:nvCxnSpPr>
          <p:spPr>
            <a:xfrm rot="10800000" flipV="1">
              <a:off x="5849957" y="1814597"/>
              <a:ext cx="521206" cy="92313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r 36">
              <a:extLst>
                <a:ext uri="{FF2B5EF4-FFF2-40B4-BE49-F238E27FC236}">
                  <a16:creationId xmlns:a16="http://schemas.microsoft.com/office/drawing/2014/main" id="{C3F36873-7FC7-3670-A00A-F63260EC4B5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593706" y="1814407"/>
              <a:ext cx="714112" cy="92728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C3B554BE-12C3-2E61-9590-AC8C44B8DDC2}"/>
                </a:ext>
              </a:extLst>
            </p:cNvPr>
            <p:cNvSpPr txBox="1"/>
            <p:nvPr/>
          </p:nvSpPr>
          <p:spPr>
            <a:xfrm>
              <a:off x="5879302" y="1504327"/>
              <a:ext cx="435168" cy="367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0670D81-63E3-1638-5584-E8230364AD82}"/>
                </a:ext>
              </a:extLst>
            </p:cNvPr>
            <p:cNvSpPr txBox="1"/>
            <p:nvPr/>
          </p:nvSpPr>
          <p:spPr>
            <a:xfrm>
              <a:off x="9842764" y="1503432"/>
              <a:ext cx="499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A8F9B91-703C-9600-1E0C-08C14F32671D}"/>
                </a:ext>
              </a:extLst>
            </p:cNvPr>
            <p:cNvSpPr txBox="1"/>
            <p:nvPr/>
          </p:nvSpPr>
          <p:spPr>
            <a:xfrm>
              <a:off x="4701619" y="2737735"/>
              <a:ext cx="229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Pareja: [2656, 2300] </a:t>
              </a:r>
              <a:r>
                <a:rPr lang="es-ES" dirty="0">
                  <a:sym typeface="Wingdings" panose="05000000000000000000" pitchFamily="2" charset="2"/>
                </a:rPr>
                <a:t></a:t>
              </a:r>
              <a:endParaRPr lang="es-ES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EC3939E-DB4C-9F9C-6FD9-7C2DF04D6FB1}"/>
                </a:ext>
              </a:extLst>
            </p:cNvPr>
            <p:cNvSpPr txBox="1"/>
            <p:nvPr/>
          </p:nvSpPr>
          <p:spPr>
            <a:xfrm>
              <a:off x="8061591" y="2737735"/>
              <a:ext cx="449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Líneas con </a:t>
              </a:r>
              <a:r>
                <a:rPr lang="el-GR" dirty="0"/>
                <a:t>ρ</a:t>
              </a:r>
              <a:r>
                <a:rPr lang="es-ES" dirty="0"/>
                <a:t> = 2300 y </a:t>
              </a:r>
              <a:r>
                <a:rPr lang="el-GR" dirty="0"/>
                <a:t>ρ</a:t>
              </a:r>
              <a:r>
                <a:rPr lang="es-ES" dirty="0"/>
                <a:t> = 2656 desechadas </a:t>
              </a:r>
              <a:r>
                <a:rPr lang="es-ES" dirty="0">
                  <a:sym typeface="Wingdings" panose="05000000000000000000" pitchFamily="2" charset="2"/>
                </a:rPr>
                <a:t></a:t>
              </a:r>
              <a:endParaRPr lang="es-ES" dirty="0"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1396398" y="5354906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590]]</a:t>
            </a:r>
          </a:p>
          <a:p>
            <a:r>
              <a:rPr lang="es-ES" dirty="0"/>
              <a:t>vector_desechadas = [1338, 1704]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97035A-EDEB-F819-46A2-55C2DB0A1BF5}"/>
              </a:ext>
            </a:extLst>
          </p:cNvPr>
          <p:cNvSpPr txBox="1"/>
          <p:nvPr/>
        </p:nvSpPr>
        <p:spPr>
          <a:xfrm>
            <a:off x="6196838" y="4641983"/>
            <a:ext cx="294150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separacion3 (3 bandas) = 400</a:t>
            </a:r>
          </a:p>
          <a:p>
            <a:pPr algn="ctr"/>
            <a:r>
              <a:rPr lang="es-ES" dirty="0"/>
              <a:t>separacion2 (3 bandas) = 300</a:t>
            </a:r>
          </a:p>
        </p:txBody>
      </p:sp>
    </p:spTree>
    <p:extLst>
      <p:ext uri="{BB962C8B-B14F-4D97-AF65-F5344CB8AC3E}">
        <p14:creationId xmlns:p14="http://schemas.microsoft.com/office/powerpoint/2010/main" val="144809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18033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sng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993319" y="1343502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6096000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(VII): vector ocupación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8EE88FB-9537-E610-9CA4-C5B87B085753}"/>
              </a:ext>
            </a:extLst>
          </p:cNvPr>
          <p:cNvGrpSpPr/>
          <p:nvPr/>
        </p:nvGrpSpPr>
        <p:grpSpPr>
          <a:xfrm>
            <a:off x="2666643" y="1420767"/>
            <a:ext cx="5867195" cy="3641896"/>
            <a:chOff x="2666643" y="1608052"/>
            <a:chExt cx="5867195" cy="3641896"/>
          </a:xfrm>
        </p:grpSpPr>
        <p:pic>
          <p:nvPicPr>
            <p:cNvPr id="6" name="Imagen 5" descr="Forma, Rectángulo&#10;&#10;Descripción generada automáticamente">
              <a:extLst>
                <a:ext uri="{FF2B5EF4-FFF2-40B4-BE49-F238E27FC236}">
                  <a16:creationId xmlns:a16="http://schemas.microsoft.com/office/drawing/2014/main" id="{1C65F25C-BEDA-AA9D-05A1-19A493288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925" y="1608052"/>
              <a:ext cx="4856150" cy="364189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DCE7CB-D8AB-B551-AF74-9A914FF1B508}"/>
                </a:ext>
              </a:extLst>
            </p:cNvPr>
            <p:cNvSpPr txBox="1"/>
            <p:nvPr/>
          </p:nvSpPr>
          <p:spPr>
            <a:xfrm>
              <a:off x="2666645" y="2059266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1</a:t>
              </a:r>
              <a:endParaRPr lang="es-ES" sz="2000" dirty="0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311FD89-A8D5-64B3-6E3E-71C538E322E8}"/>
                </a:ext>
              </a:extLst>
            </p:cNvPr>
            <p:cNvSpPr/>
            <p:nvPr/>
          </p:nvSpPr>
          <p:spPr>
            <a:xfrm>
              <a:off x="3667925" y="1618862"/>
              <a:ext cx="4856149" cy="363108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0AED6894-D86C-C7C1-5EBE-BA555099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67925" y="2792463"/>
              <a:ext cx="484638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B5C3C5-5F06-C409-FCB2-AC2027F31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7689" y="3966062"/>
              <a:ext cx="4856149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1ADC5FF-EB04-8994-2EAA-4C70B3A39DB2}"/>
                </a:ext>
              </a:extLst>
            </p:cNvPr>
            <p:cNvSpPr txBox="1"/>
            <p:nvPr/>
          </p:nvSpPr>
          <p:spPr>
            <a:xfrm>
              <a:off x="2666644" y="3244334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2</a:t>
              </a:r>
              <a:endParaRPr lang="es-ES" sz="2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B06BEC8-3630-1A51-FD73-D483013FEB75}"/>
                </a:ext>
              </a:extLst>
            </p:cNvPr>
            <p:cNvSpPr txBox="1"/>
            <p:nvPr/>
          </p:nvSpPr>
          <p:spPr>
            <a:xfrm>
              <a:off x="2666643" y="4426607"/>
              <a:ext cx="991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Franja 3</a:t>
              </a:r>
              <a:endParaRPr lang="es-ES" sz="2000" dirty="0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7CA46FA-EDE3-6E7F-F714-24A7E6DBC302}"/>
              </a:ext>
            </a:extLst>
          </p:cNvPr>
          <p:cNvSpPr txBox="1"/>
          <p:nvPr/>
        </p:nvSpPr>
        <p:spPr>
          <a:xfrm>
            <a:off x="4651536" y="5435950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vector_ocupacion = [1, 0, 1]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E39EEE5-21E3-51E5-63CA-7FA61D972B90}"/>
              </a:ext>
            </a:extLst>
          </p:cNvPr>
          <p:cNvSpPr txBox="1"/>
          <p:nvPr/>
        </p:nvSpPr>
        <p:spPr>
          <a:xfrm>
            <a:off x="8645195" y="1871981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FAB604-B337-3FB8-CDDD-A26E1E99B7F9}"/>
              </a:ext>
            </a:extLst>
          </p:cNvPr>
          <p:cNvSpPr txBox="1"/>
          <p:nvPr/>
        </p:nvSpPr>
        <p:spPr>
          <a:xfrm>
            <a:off x="8645195" y="2982685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0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8F1AC5-6873-A827-8988-737BEB9C1FAE}"/>
              </a:ext>
            </a:extLst>
          </p:cNvPr>
          <p:cNvSpPr txBox="1"/>
          <p:nvPr/>
        </p:nvSpPr>
        <p:spPr>
          <a:xfrm>
            <a:off x="8645195" y="4239322"/>
            <a:ext cx="290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Ocupada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499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331520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(I)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62930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13"/>
            <a:ext cx="10515600" cy="1185793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(II):</a:t>
            </a:r>
            <a:br>
              <a:rPr lang="es-ES" sz="3600" dirty="0"/>
            </a:br>
            <a:r>
              <a:rPr lang="es-ES" sz="3600" dirty="0"/>
              <a:t>¿por qué eliminamos la banda de abajo?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D47AF6E4-5F93-6872-EFFF-9215105D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68" y="1915091"/>
            <a:ext cx="5042353" cy="3781540"/>
          </a:xfrm>
          <a:prstGeom prst="rect">
            <a:avLst/>
          </a:prstGeom>
        </p:spPr>
      </p:pic>
      <p:pic>
        <p:nvPicPr>
          <p:cNvPr id="15" name="Imagen 14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FA05666B-AD49-9EB7-06C0-8D8F125E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1915091"/>
            <a:ext cx="5042053" cy="3781540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E11F864-7755-7A35-066C-FC2EB405FD30}"/>
              </a:ext>
            </a:extLst>
          </p:cNvPr>
          <p:cNvCxnSpPr>
            <a:cxnSpLocks/>
          </p:cNvCxnSpPr>
          <p:nvPr/>
        </p:nvCxnSpPr>
        <p:spPr>
          <a:xfrm flipV="1">
            <a:off x="628879" y="2875402"/>
            <a:ext cx="5042053" cy="110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0E593BC-B5A0-539E-C3C5-FDE7381B8D0E}"/>
              </a:ext>
            </a:extLst>
          </p:cNvPr>
          <p:cNvCxnSpPr>
            <a:cxnSpLocks/>
          </p:cNvCxnSpPr>
          <p:nvPr/>
        </p:nvCxnSpPr>
        <p:spPr>
          <a:xfrm>
            <a:off x="628878" y="4129488"/>
            <a:ext cx="5042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DEF1EB0-5F60-094B-9ACD-85D4DE6B274C}"/>
              </a:ext>
            </a:extLst>
          </p:cNvPr>
          <p:cNvCxnSpPr>
            <a:cxnSpLocks/>
          </p:cNvCxnSpPr>
          <p:nvPr/>
        </p:nvCxnSpPr>
        <p:spPr>
          <a:xfrm>
            <a:off x="6521068" y="2930486"/>
            <a:ext cx="50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744B995-375E-946C-BDF8-9F9847C9D15C}"/>
              </a:ext>
            </a:extLst>
          </p:cNvPr>
          <p:cNvCxnSpPr>
            <a:cxnSpLocks/>
          </p:cNvCxnSpPr>
          <p:nvPr/>
        </p:nvCxnSpPr>
        <p:spPr>
          <a:xfrm>
            <a:off x="6520768" y="4283724"/>
            <a:ext cx="50420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01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60769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6928" y="5429354"/>
            <a:ext cx="5598141" cy="1038700"/>
            <a:chOff x="2825122" y="5048930"/>
            <a:chExt cx="5598141" cy="103870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25122" y="5418262"/>
              <a:ext cx="5598141" cy="669368"/>
              <a:chOff x="2825122" y="5418262"/>
              <a:chExt cx="5598141" cy="6693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25122" y="5418262"/>
                <a:ext cx="5598141" cy="6693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4925"/>
              </p:ext>
            </p:extLst>
          </p:nvPr>
        </p:nvGraphicFramePr>
        <p:xfrm>
          <a:off x="8204105" y="2264742"/>
          <a:ext cx="3176319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1">
                  <a:extLst>
                    <a:ext uri="{9D8B030D-6E8A-4147-A177-3AD203B41FA5}">
                      <a16:colId xmlns:a16="http://schemas.microsoft.com/office/drawing/2014/main" val="3407852230"/>
                    </a:ext>
                  </a:extLst>
                </a:gridCol>
                <a:gridCol w="1905918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[209, 564]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380978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094678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62710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598924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7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4E13C875-9DBD-579D-8DF7-826EEAB5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27839" r="57448" b="58555"/>
          <a:stretch/>
        </p:blipFill>
        <p:spPr>
          <a:xfrm>
            <a:off x="4194809" y="2583180"/>
            <a:ext cx="1417321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0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D77F7F6B-2033-8EC4-7806-C3BFFF5CD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6" t="27839" r="34399" b="58086"/>
          <a:stretch/>
        </p:blipFill>
        <p:spPr>
          <a:xfrm>
            <a:off x="5600699" y="2583180"/>
            <a:ext cx="150876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98094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8C5AE7FE-1134-96D1-D955-E9B2FE2BC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1" t="27838" r="13814" b="58790"/>
          <a:stretch/>
        </p:blipFill>
        <p:spPr>
          <a:xfrm>
            <a:off x="7052309" y="2583180"/>
            <a:ext cx="1394461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0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5359"/>
            <a:ext cx="10515600" cy="1091917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(V):</a:t>
            </a:r>
            <a:br>
              <a:rPr lang="es-ES" sz="4000" dirty="0"/>
            </a:br>
            <a:r>
              <a:rPr lang="es-ES" sz="4000" dirty="0"/>
              <a:t>cámara PTZ (Pan Tilt Zoom)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40A46A-2CF2-EE3F-DC96-EF724EA08EF3}"/>
              </a:ext>
            </a:extLst>
          </p:cNvPr>
          <p:cNvSpPr txBox="1"/>
          <p:nvPr/>
        </p:nvSpPr>
        <p:spPr>
          <a:xfrm>
            <a:off x="7105879" y="3016847"/>
            <a:ext cx="375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Pan: rotación horizontal</a:t>
            </a:r>
          </a:p>
          <a:p>
            <a:r>
              <a:rPr lang="es-ES" dirty="0"/>
              <a:t>Tilt: rotación vertical</a:t>
            </a:r>
          </a:p>
          <a:p>
            <a:r>
              <a:rPr lang="es-ES" dirty="0"/>
              <a:t>Zoom: zoom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2D0BE5-5EFA-5BF2-5988-A9C4DE1FD373}"/>
              </a:ext>
            </a:extLst>
          </p:cNvPr>
          <p:cNvSpPr txBox="1"/>
          <p:nvPr/>
        </p:nvSpPr>
        <p:spPr>
          <a:xfrm>
            <a:off x="2255703" y="5315511"/>
            <a:ext cx="768059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Antes de modificar la posición de la cámara, debemos almacenar los valores PTZ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3AB767-2B68-DF57-070C-210A79E4AC0C}"/>
              </a:ext>
            </a:extLst>
          </p:cNvPr>
          <p:cNvSpPr txBox="1"/>
          <p:nvPr/>
        </p:nvSpPr>
        <p:spPr>
          <a:xfrm>
            <a:off x="5945151" y="4527934"/>
            <a:ext cx="51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[5]</a:t>
            </a:r>
          </a:p>
        </p:txBody>
      </p:sp>
      <p:pic>
        <p:nvPicPr>
          <p:cNvPr id="1028" name="Picture 4" descr="AXIS M5054 PTZ Network Camera - Asistencia para productos | Axis  Communications">
            <a:extLst>
              <a:ext uri="{FF2B5EF4-FFF2-40B4-BE49-F238E27FC236}">
                <a16:creationId xmlns:a16="http://schemas.microsoft.com/office/drawing/2014/main" id="{8EAE133D-270B-A4BC-2FAC-9FF4EAD9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181" y="1542872"/>
            <a:ext cx="3871281" cy="38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668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13152" y="30596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A3FD3E-BF8E-FC5B-2E7D-F80DBDB6A3E5}"/>
              </a:ext>
            </a:extLst>
          </p:cNvPr>
          <p:cNvSpPr txBox="1"/>
          <p:nvPr/>
        </p:nvSpPr>
        <p:spPr>
          <a:xfrm>
            <a:off x="839873" y="5520945"/>
            <a:ext cx="105156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Nodo de ROS que controla la cámara PTZ puede recibir un punto (x, y) para encuadrar y un zoom determinado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3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FC0887BF-5DB2-EE0B-79E9-FF8DD13B5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0" y="1665000"/>
            <a:ext cx="4703998" cy="3527998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5C9646-1062-B7D9-8342-1EE52332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2" y="1665000"/>
            <a:ext cx="4703998" cy="352799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4717589-A313-5769-CC24-997831F35473}"/>
              </a:ext>
            </a:extLst>
          </p:cNvPr>
          <p:cNvSpPr/>
          <p:nvPr/>
        </p:nvSpPr>
        <p:spPr>
          <a:xfrm>
            <a:off x="7956579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C06D2D-A3B7-E647-7E5E-1DB4B9FA4A21}"/>
              </a:ext>
            </a:extLst>
          </p:cNvPr>
          <p:cNvSpPr/>
          <p:nvPr/>
        </p:nvSpPr>
        <p:spPr>
          <a:xfrm>
            <a:off x="9503691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059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37393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4980103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214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7040124" y="1445832"/>
            <a:ext cx="36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D5F0DAD4-5A65-0930-F270-966DB0F58C11}"/>
              </a:ext>
            </a:extLst>
          </p:cNvPr>
          <p:cNvSpPr txBox="1"/>
          <p:nvPr/>
        </p:nvSpPr>
        <p:spPr>
          <a:xfrm>
            <a:off x="1510964" y="4795735"/>
            <a:ext cx="20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Banda identificada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3FA838-8694-9EC2-BDDC-E25038DB6C18}"/>
              </a:ext>
            </a:extLst>
          </p:cNvPr>
          <p:cNvSpPr txBox="1"/>
          <p:nvPr/>
        </p:nvSpPr>
        <p:spPr>
          <a:xfrm>
            <a:off x="8336770" y="4795735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19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599275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599275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ó 255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2BACAFCB-4996-DDCE-6945-ADDA080F97A3}"/>
              </a:ext>
            </a:extLst>
          </p:cNvPr>
          <p:cNvSpPr txBox="1"/>
          <p:nvPr/>
        </p:nvSpPr>
        <p:spPr>
          <a:xfrm>
            <a:off x="8286315" y="5564939"/>
            <a:ext cx="16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binaria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A9EBC-B83E-57EE-E11E-4292B1DEDBD2}"/>
              </a:ext>
            </a:extLst>
          </p:cNvPr>
          <p:cNvSpPr txBox="1"/>
          <p:nvPr/>
        </p:nvSpPr>
        <p:spPr>
          <a:xfrm>
            <a:off x="1769311" y="5564939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39" y="1094477"/>
            <a:ext cx="69446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 posición no está definida aún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7" y="1814056"/>
            <a:ext cx="3263649" cy="3089242"/>
            <a:chOff x="6770400" y="2233483"/>
            <a:chExt cx="3263649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400" y="2597618"/>
              <a:ext cx="3263649" cy="2725107"/>
              <a:chOff x="-1" y="270189"/>
              <a:chExt cx="2151178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1" y="400361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1" y="928824"/>
                <a:ext cx="2151178" cy="21894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1" y="1660675"/>
                <a:ext cx="2151178" cy="168134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9B359D0-813D-1997-B6B6-9A2114BE2D09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41" name="Imagen 40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0CA538C5-693D-B55A-36F0-16FC1E73C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42" name="Rectángulo 41">
                <a:extLst>
                  <a:ext uri="{FF2B5EF4-FFF2-40B4-BE49-F238E27FC236}">
                    <a16:creationId xmlns:a16="http://schemas.microsoft.com/office/drawing/2014/main" id="{172F7DCC-93F5-A300-DA53-625B74768D4F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A6B0DBB-A6AD-02DF-8CC2-DEFBE85937E5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600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9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Modificación del vector de la fase de aprendizaje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50D87-6B19-D95C-58A0-7641163F5C4E}"/>
              </a:ext>
            </a:extLst>
          </p:cNvPr>
          <p:cNvSpPr txBox="1"/>
          <p:nvPr/>
        </p:nvSpPr>
        <p:spPr>
          <a:xfrm>
            <a:off x="502540" y="1094477"/>
            <a:ext cx="6636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Caso en que las bandas están ya definidas en el vector de aprendizaje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558ED97A-7C42-D2FF-B80B-511B7C43C3ED}"/>
              </a:ext>
            </a:extLst>
          </p:cNvPr>
          <p:cNvGrpSpPr/>
          <p:nvPr/>
        </p:nvGrpSpPr>
        <p:grpSpPr>
          <a:xfrm>
            <a:off x="401334" y="1802133"/>
            <a:ext cx="3263647" cy="3106405"/>
            <a:chOff x="1254303" y="1653819"/>
            <a:chExt cx="3862232" cy="397580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880486E-6C80-2432-1EA5-6E0E1087C770}"/>
                </a:ext>
              </a:extLst>
            </p:cNvPr>
            <p:cNvGrpSpPr/>
            <p:nvPr/>
          </p:nvGrpSpPr>
          <p:grpSpPr>
            <a:xfrm>
              <a:off x="1254303" y="2141832"/>
              <a:ext cx="3862232" cy="3487787"/>
              <a:chOff x="0" y="0"/>
              <a:chExt cx="2545723" cy="2067560"/>
            </a:xfrm>
          </p:grpSpPr>
          <p:pic>
            <p:nvPicPr>
              <p:cNvPr id="8" name="Imagen 7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DC9A2D7B-3E66-C758-C20F-0CD56A131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545723" cy="2067560"/>
              </a:xfrm>
              <a:prstGeom prst="rect">
                <a:avLst/>
              </a:prstGeom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95C4F62-5D72-17E8-129B-03D27F3C2945}"/>
                  </a:ext>
                </a:extLst>
              </p:cNvPr>
              <p:cNvSpPr/>
              <p:nvPr/>
            </p:nvSpPr>
            <p:spPr>
              <a:xfrm>
                <a:off x="1" y="142875"/>
                <a:ext cx="2545722" cy="392400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5633135-998D-15F8-598C-872207CA5998}"/>
                  </a:ext>
                </a:extLst>
              </p:cNvPr>
              <p:cNvSpPr/>
              <p:nvPr/>
            </p:nvSpPr>
            <p:spPr>
              <a:xfrm>
                <a:off x="0" y="1485900"/>
                <a:ext cx="2545722" cy="447675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2B9649-4FD0-5770-26B5-58075568AE96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A50C7E3-D8AF-8658-4DA3-60CB310E8F9E}"/>
              </a:ext>
            </a:extLst>
          </p:cNvPr>
          <p:cNvGrpSpPr/>
          <p:nvPr/>
        </p:nvGrpSpPr>
        <p:grpSpPr>
          <a:xfrm>
            <a:off x="3974873" y="1814056"/>
            <a:ext cx="3263651" cy="3089242"/>
            <a:chOff x="6770396" y="2233483"/>
            <a:chExt cx="3263651" cy="3089242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C3ACC16-2311-CEA0-650E-0C9EFF1D662A}"/>
                </a:ext>
              </a:extLst>
            </p:cNvPr>
            <p:cNvGrpSpPr/>
            <p:nvPr/>
          </p:nvGrpSpPr>
          <p:grpSpPr>
            <a:xfrm>
              <a:off x="6770396" y="2597618"/>
              <a:ext cx="3263651" cy="2725107"/>
              <a:chOff x="-3" y="270189"/>
              <a:chExt cx="2151179" cy="1615443"/>
            </a:xfrm>
          </p:grpSpPr>
          <p:pic>
            <p:nvPicPr>
              <p:cNvPr id="12" name="Imagen 11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8B764ADA-DB91-048E-D52D-1E62951A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0189"/>
                <a:ext cx="2151176" cy="1615443"/>
              </a:xfrm>
              <a:prstGeom prst="rect">
                <a:avLst/>
              </a:prstGeom>
            </p:spPr>
          </p:pic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A76334AA-56DF-4268-2509-2AC46FA847D8}"/>
                  </a:ext>
                </a:extLst>
              </p:cNvPr>
              <p:cNvSpPr/>
              <p:nvPr/>
            </p:nvSpPr>
            <p:spPr>
              <a:xfrm>
                <a:off x="-3" y="388286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FB398A76-12A1-6C8D-3BEC-1024416D898D}"/>
                  </a:ext>
                </a:extLst>
              </p:cNvPr>
              <p:cNvSpPr/>
              <p:nvPr/>
            </p:nvSpPr>
            <p:spPr>
              <a:xfrm>
                <a:off x="-3" y="1066838"/>
                <a:ext cx="2151178" cy="218940"/>
              </a:xfrm>
              <a:prstGeom prst="rect">
                <a:avLst/>
              </a:prstGeom>
              <a:solidFill>
                <a:srgbClr val="C00000"/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4C26278-41C8-2DCF-A693-3B728333210A}"/>
                  </a:ext>
                </a:extLst>
              </p:cNvPr>
              <p:cNvSpPr/>
              <p:nvPr/>
            </p:nvSpPr>
            <p:spPr>
              <a:xfrm>
                <a:off x="-2" y="1614859"/>
                <a:ext cx="2151178" cy="16813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83B51BE4-0FFB-859B-7BC8-27F58F5206F2}"/>
                </a:ext>
              </a:extLst>
            </p:cNvPr>
            <p:cNvSpPr txBox="1"/>
            <p:nvPr/>
          </p:nvSpPr>
          <p:spPr>
            <a:xfrm>
              <a:off x="7563944" y="2233483"/>
              <a:ext cx="1676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vector_mascara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837210D-BA7A-DC51-8CB6-DD1FF998EC01}"/>
              </a:ext>
            </a:extLst>
          </p:cNvPr>
          <p:cNvGrpSpPr/>
          <p:nvPr/>
        </p:nvGrpSpPr>
        <p:grpSpPr>
          <a:xfrm>
            <a:off x="2107323" y="5152080"/>
            <a:ext cx="4458884" cy="369332"/>
            <a:chOff x="658573" y="5359551"/>
            <a:chExt cx="4458884" cy="369332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0B429E1-2D0E-E9D7-0856-F18E2520BAB8}"/>
                </a:ext>
              </a:extLst>
            </p:cNvPr>
            <p:cNvSpPr/>
            <p:nvPr/>
          </p:nvSpPr>
          <p:spPr>
            <a:xfrm>
              <a:off x="658573" y="5359551"/>
              <a:ext cx="370800" cy="3693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B236F1-959C-D65D-16EE-6DA591FF260C}"/>
                </a:ext>
              </a:extLst>
            </p:cNvPr>
            <p:cNvSpPr txBox="1"/>
            <p:nvPr/>
          </p:nvSpPr>
          <p:spPr>
            <a:xfrm>
              <a:off x="1012117" y="535955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Bandas ya definidas en el vector de aprendizaje</a:t>
              </a: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088335A-DF18-1CEA-881E-4385FC7FA73F}"/>
              </a:ext>
            </a:extLst>
          </p:cNvPr>
          <p:cNvGrpSpPr/>
          <p:nvPr/>
        </p:nvGrpSpPr>
        <p:grpSpPr>
          <a:xfrm>
            <a:off x="2107323" y="5590416"/>
            <a:ext cx="4476140" cy="369332"/>
            <a:chOff x="7269153" y="5728883"/>
            <a:chExt cx="4476140" cy="369332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51E644F-97E7-719F-D0A1-B359CF035FA1}"/>
                </a:ext>
              </a:extLst>
            </p:cNvPr>
            <p:cNvSpPr/>
            <p:nvPr/>
          </p:nvSpPr>
          <p:spPr>
            <a:xfrm>
              <a:off x="7269153" y="5728883"/>
              <a:ext cx="370800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848C4E-9D25-0683-D6D9-27AED206965F}"/>
                </a:ext>
              </a:extLst>
            </p:cNvPr>
            <p:cNvSpPr txBox="1"/>
            <p:nvPr/>
          </p:nvSpPr>
          <p:spPr>
            <a:xfrm>
              <a:off x="7639953" y="5731391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errónea en vector_mascara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2C65845-9C4A-21A5-14EA-12F42427E382}"/>
              </a:ext>
            </a:extLst>
          </p:cNvPr>
          <p:cNvGrpSpPr/>
          <p:nvPr/>
        </p:nvGrpSpPr>
        <p:grpSpPr>
          <a:xfrm>
            <a:off x="2107323" y="6039362"/>
            <a:ext cx="4476140" cy="369332"/>
            <a:chOff x="7269153" y="6254078"/>
            <a:chExt cx="4476140" cy="369332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DB15132-67A1-382A-3CC2-A05059A9ADE7}"/>
                </a:ext>
              </a:extLst>
            </p:cNvPr>
            <p:cNvSpPr/>
            <p:nvPr/>
          </p:nvSpPr>
          <p:spPr>
            <a:xfrm>
              <a:off x="7269153" y="6254078"/>
              <a:ext cx="370800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5F5E46F3-38FF-0C25-F6F2-13474A76F115}"/>
                </a:ext>
              </a:extLst>
            </p:cNvPr>
            <p:cNvSpPr txBox="1"/>
            <p:nvPr/>
          </p:nvSpPr>
          <p:spPr>
            <a:xfrm>
              <a:off x="7639953" y="6254078"/>
              <a:ext cx="410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Banda correcta en vector_mascara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9280FCF-1A61-9C6E-E09F-D5B350A4D878}"/>
              </a:ext>
            </a:extLst>
          </p:cNvPr>
          <p:cNvGrpSpPr/>
          <p:nvPr/>
        </p:nvGrpSpPr>
        <p:grpSpPr>
          <a:xfrm>
            <a:off x="8527018" y="1802133"/>
            <a:ext cx="3263647" cy="3106405"/>
            <a:chOff x="1254303" y="1653819"/>
            <a:chExt cx="3862232" cy="3975800"/>
          </a:xfrm>
        </p:grpSpPr>
        <p:pic>
          <p:nvPicPr>
            <p:cNvPr id="41" name="Imagen 40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0CA538C5-693D-B55A-36F0-16FC1E7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4303" y="2141832"/>
              <a:ext cx="3862232" cy="3487787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000541-87C2-13C0-BAD9-1F03476CA1C1}"/>
                </a:ext>
              </a:extLst>
            </p:cNvPr>
            <p:cNvSpPr txBox="1"/>
            <p:nvPr/>
          </p:nvSpPr>
          <p:spPr>
            <a:xfrm>
              <a:off x="2011197" y="1653819"/>
              <a:ext cx="2348443" cy="472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vector_aprendizaje</a:t>
              </a:r>
            </a:p>
          </p:txBody>
        </p: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373C1FB-51FD-766C-4E8B-0A20D9B3DC2D}"/>
              </a:ext>
            </a:extLst>
          </p:cNvPr>
          <p:cNvCxnSpPr>
            <a:cxnSpLocks/>
          </p:cNvCxnSpPr>
          <p:nvPr/>
        </p:nvCxnSpPr>
        <p:spPr>
          <a:xfrm>
            <a:off x="7348251" y="3540744"/>
            <a:ext cx="106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BD64E18-9B90-7CAB-AF2D-D95037786482}"/>
              </a:ext>
            </a:extLst>
          </p:cNvPr>
          <p:cNvSpPr/>
          <p:nvPr/>
        </p:nvSpPr>
        <p:spPr>
          <a:xfrm>
            <a:off x="8527015" y="3289249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5" name="Botón de acción: Volver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A922763-7145-345C-99DE-EB9712733F36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2503E56-04E9-25B1-484C-031B30D65238}"/>
              </a:ext>
            </a:extLst>
          </p:cNvPr>
          <p:cNvCxnSpPr>
            <a:cxnSpLocks/>
          </p:cNvCxnSpPr>
          <p:nvPr/>
        </p:nvCxnSpPr>
        <p:spPr>
          <a:xfrm flipH="1" flipV="1">
            <a:off x="401335" y="264136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CC4B0C7-CF0C-5FE6-A0FC-7F813413207F}"/>
              </a:ext>
            </a:extLst>
          </p:cNvPr>
          <p:cNvCxnSpPr>
            <a:cxnSpLocks/>
          </p:cNvCxnSpPr>
          <p:nvPr/>
        </p:nvCxnSpPr>
        <p:spPr>
          <a:xfrm flipH="1" flipV="1">
            <a:off x="401334" y="4415750"/>
            <a:ext cx="6837188" cy="3069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64B2F9-A59C-AC71-4B82-08BAF44C6B69}"/>
              </a:ext>
            </a:extLst>
          </p:cNvPr>
          <p:cNvSpPr/>
          <p:nvPr/>
        </p:nvSpPr>
        <p:spPr>
          <a:xfrm>
            <a:off x="8527014" y="2365631"/>
            <a:ext cx="3263650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8DB7062-B035-F61E-53E8-A442485847B6}"/>
              </a:ext>
            </a:extLst>
          </p:cNvPr>
          <p:cNvSpPr/>
          <p:nvPr/>
        </p:nvSpPr>
        <p:spPr>
          <a:xfrm>
            <a:off x="401331" y="3287330"/>
            <a:ext cx="3263649" cy="369332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BAAFE11-830C-B5AE-DB6C-89F70D805BBA}"/>
              </a:ext>
            </a:extLst>
          </p:cNvPr>
          <p:cNvSpPr/>
          <p:nvPr/>
        </p:nvSpPr>
        <p:spPr>
          <a:xfrm>
            <a:off x="8527015" y="4453420"/>
            <a:ext cx="3263649" cy="283627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74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336598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4BB7F9-9830-8A25-5B5E-727C20C36DC7}"/>
              </a:ext>
            </a:extLst>
          </p:cNvPr>
          <p:cNvCxnSpPr/>
          <p:nvPr/>
        </p:nvCxnSpPr>
        <p:spPr>
          <a:xfrm>
            <a:off x="5667737" y="3434506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742D01B-0B83-0B5C-C4B1-BBD512F61C96}"/>
              </a:ext>
            </a:extLst>
          </p:cNvPr>
          <p:cNvSpPr txBox="1"/>
          <p:nvPr/>
        </p:nvSpPr>
        <p:spPr>
          <a:xfrm>
            <a:off x="5682630" y="302871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3003435-6FC3-9FC4-8724-AE6DE3AD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6" y="1560600"/>
            <a:ext cx="4982400" cy="3736800"/>
          </a:xfrm>
          <a:prstGeom prst="rect">
            <a:avLst/>
          </a:prstGeom>
        </p:spPr>
      </p:pic>
      <p:pic>
        <p:nvPicPr>
          <p:cNvPr id="12" name="Imagen 11" descr="Texto, Carta&#10;&#10;Descripción generada automáticamente">
            <a:extLst>
              <a:ext uri="{FF2B5EF4-FFF2-40B4-BE49-F238E27FC236}">
                <a16:creationId xmlns:a16="http://schemas.microsoft.com/office/drawing/2014/main" id="{334A28C8-D729-B8FD-DC08-CCB1C1BF1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97" y="1566106"/>
            <a:ext cx="4982400" cy="37368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EAAF2A7-85C3-C380-3E21-D14B719F9D0E}"/>
              </a:ext>
            </a:extLst>
          </p:cNvPr>
          <p:cNvSpPr/>
          <p:nvPr/>
        </p:nvSpPr>
        <p:spPr>
          <a:xfrm>
            <a:off x="3955055" y="3139807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DEC011-985B-A148-EBB4-37DBDA9F7008}"/>
              </a:ext>
            </a:extLst>
          </p:cNvPr>
          <p:cNvSpPr/>
          <p:nvPr/>
        </p:nvSpPr>
        <p:spPr>
          <a:xfrm>
            <a:off x="1569729" y="3128789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403A11-9DC5-8498-5FE6-E818B92460BD}"/>
              </a:ext>
            </a:extLst>
          </p:cNvPr>
          <p:cNvSpPr txBox="1"/>
          <p:nvPr/>
        </p:nvSpPr>
        <p:spPr>
          <a:xfrm>
            <a:off x="3716356" y="5693079"/>
            <a:ext cx="475928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Debemos almacenar los valores PTZ nuevamente</a:t>
            </a:r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456852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 (I)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8CC044-7489-9947-915D-43D932462CB9}"/>
              </a:ext>
            </a:extLst>
          </p:cNvPr>
          <p:cNvSpPr/>
          <p:nvPr/>
        </p:nvSpPr>
        <p:spPr>
          <a:xfrm>
            <a:off x="6048265" y="2940173"/>
            <a:ext cx="1620157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Detector de código de barras de OpenCV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DCDA4C-D8B0-49A3-FC12-54D11FBB3A40}"/>
              </a:ext>
            </a:extLst>
          </p:cNvPr>
          <p:cNvCxnSpPr>
            <a:cxnSpLocks/>
          </p:cNvCxnSpPr>
          <p:nvPr/>
        </p:nvCxnSpPr>
        <p:spPr>
          <a:xfrm>
            <a:off x="5484994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95A35A-14B5-5CF6-817C-1F8B1A05B194}"/>
              </a:ext>
            </a:extLst>
          </p:cNvPr>
          <p:cNvCxnSpPr>
            <a:cxnSpLocks/>
          </p:cNvCxnSpPr>
          <p:nvPr/>
        </p:nvCxnSpPr>
        <p:spPr>
          <a:xfrm>
            <a:off x="7761732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0BD42EA4-C5FF-59C6-E2B7-C0942FF5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7" y="1826783"/>
            <a:ext cx="4241403" cy="3181052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E6766B1-782A-EFA8-EBB4-66F3EECF9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37" y="2656845"/>
            <a:ext cx="239110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285742"/>
            <a:ext cx="11831444" cy="1052457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Algoritmo de decodificación (II): asignación de las coordenadas (x, y ,z) del producto en el mapa previamente calculado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1BC3465-A41E-5389-D8D5-E31CD157CDA7}"/>
              </a:ext>
            </a:extLst>
          </p:cNvPr>
          <p:cNvGrpSpPr/>
          <p:nvPr/>
        </p:nvGrpSpPr>
        <p:grpSpPr>
          <a:xfrm>
            <a:off x="2791141" y="1985028"/>
            <a:ext cx="6622551" cy="3611542"/>
            <a:chOff x="571500" y="68878"/>
            <a:chExt cx="4914899" cy="1936325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EF552D8-3127-4172-14E8-942AD400AFE5}"/>
                </a:ext>
              </a:extLst>
            </p:cNvPr>
            <p:cNvCxnSpPr/>
            <p:nvPr/>
          </p:nvCxnSpPr>
          <p:spPr>
            <a:xfrm>
              <a:off x="571500" y="714375"/>
              <a:ext cx="4019550" cy="0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AF59DADA-F886-9059-D0B4-D2DEEFC57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99" y="614362"/>
              <a:ext cx="838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Estantería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680F61B-F34B-29B5-4020-3BE5BB9B4628}"/>
                </a:ext>
              </a:extLst>
            </p:cNvPr>
            <p:cNvGrpSpPr/>
            <p:nvPr/>
          </p:nvGrpSpPr>
          <p:grpSpPr>
            <a:xfrm>
              <a:off x="733425" y="790575"/>
              <a:ext cx="1650091" cy="1214628"/>
              <a:chOff x="-189203" y="-190500"/>
              <a:chExt cx="1650091" cy="1214628"/>
            </a:xfrm>
          </p:grpSpPr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577B9A3F-57B5-AA21-F07A-77F6368A9BF5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4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 dirty="0"/>
              </a:p>
            </p:txBody>
          </p:sp>
          <p:sp>
            <p:nvSpPr>
              <p:cNvPr id="46" name="Cuadro de texto 2">
                <a:extLst>
                  <a:ext uri="{FF2B5EF4-FFF2-40B4-BE49-F238E27FC236}">
                    <a16:creationId xmlns:a16="http://schemas.microsoft.com/office/drawing/2014/main" id="{E99CC8F5-6342-C396-EE52-9258445D31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77" y="747903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60EDEFCC-3028-7BD6-FABA-D0A02E3C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FC377D6B-BF80-0EE8-4AE4-CAFE3CBB0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F0D624F2-01B7-8833-B453-7342ACEAD9AF}"/>
                </a:ext>
              </a:extLst>
            </p:cNvPr>
            <p:cNvGrpSpPr/>
            <p:nvPr/>
          </p:nvGrpSpPr>
          <p:grpSpPr>
            <a:xfrm>
              <a:off x="923925" y="72207"/>
              <a:ext cx="1343025" cy="718368"/>
              <a:chOff x="0" y="72207"/>
              <a:chExt cx="1343025" cy="718368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5709319-0F08-6299-6AA6-791BD8AF79F9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3CD2A37F-2947-1DEF-E5C8-57B1212AB6FF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F7D3F824-126D-665D-A15E-E3ED5A7C373D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1" name="Cuadro de texto 2">
                <a:extLst>
                  <a:ext uri="{FF2B5EF4-FFF2-40B4-BE49-F238E27FC236}">
                    <a16:creationId xmlns:a16="http://schemas.microsoft.com/office/drawing/2014/main" id="{BB606CCC-CC3D-EEFB-6787-852D84055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5" y="72207"/>
                <a:ext cx="13144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1</a:t>
                </a:r>
              </a:p>
            </p:txBody>
          </p: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9DE4B1F0-3A6E-2812-14A4-82E241E80DAF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de flecha 42">
                <a:extLst>
                  <a:ext uri="{FF2B5EF4-FFF2-40B4-BE49-F238E27FC236}">
                    <a16:creationId xmlns:a16="http://schemas.microsoft.com/office/drawing/2014/main" id="{8CCA87F4-2F68-BD6D-844D-274488324E05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de flecha 43">
                <a:extLst>
                  <a:ext uri="{FF2B5EF4-FFF2-40B4-BE49-F238E27FC236}">
                    <a16:creationId xmlns:a16="http://schemas.microsoft.com/office/drawing/2014/main" id="{E459390F-5F35-C2AE-AE77-61B85D85809E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6DC9A01-9E6B-65E5-EE8D-23F8C20A9EAB}"/>
                </a:ext>
              </a:extLst>
            </p:cNvPr>
            <p:cNvSpPr/>
            <p:nvPr/>
          </p:nvSpPr>
          <p:spPr>
            <a:xfrm>
              <a:off x="1438275" y="1504950"/>
              <a:ext cx="200025" cy="142875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9424AE1-D726-909F-AA51-F6465CFF93F4}"/>
                </a:ext>
              </a:extLst>
            </p:cNvPr>
            <p:cNvGrpSpPr/>
            <p:nvPr/>
          </p:nvGrpSpPr>
          <p:grpSpPr>
            <a:xfrm>
              <a:off x="4191000" y="1142999"/>
              <a:ext cx="1143000" cy="649988"/>
              <a:chOff x="-228600" y="47624"/>
              <a:chExt cx="1143000" cy="649988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E1FEB1EA-782D-BD75-0A7B-37FB1364F5CD}"/>
                  </a:ext>
                </a:extLst>
              </p:cNvPr>
              <p:cNvGrpSpPr/>
              <p:nvPr/>
            </p:nvGrpSpPr>
            <p:grpSpPr>
              <a:xfrm>
                <a:off x="-228600" y="47624"/>
                <a:ext cx="1143000" cy="288038"/>
                <a:chOff x="-228600" y="47624"/>
                <a:chExt cx="1143000" cy="288038"/>
              </a:xfrm>
            </p:grpSpPr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3CF4A720-B506-743E-AC7A-1A9EEDDE2608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7" name="Cuadro de texto 2">
                  <a:extLst>
                    <a:ext uri="{FF2B5EF4-FFF2-40B4-BE49-F238E27FC236}">
                      <a16:creationId xmlns:a16="http://schemas.microsoft.com/office/drawing/2014/main" id="{26AA8D78-ED23-E5CC-91A0-3E97CF13C0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1</a:t>
                  </a: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E5336324-5BD6-CD2E-2B1F-F41C49A7B736}"/>
                  </a:ext>
                </a:extLst>
              </p:cNvPr>
              <p:cNvGrpSpPr/>
              <p:nvPr/>
            </p:nvGrpSpPr>
            <p:grpSpPr>
              <a:xfrm>
                <a:off x="-228600" y="409574"/>
                <a:ext cx="1143000" cy="288038"/>
                <a:chOff x="-228600" y="47624"/>
                <a:chExt cx="1143000" cy="288038"/>
              </a:xfrm>
            </p:grpSpPr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E4713DB3-1DF5-7C47-04CE-9106EF91089B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5" name="Cuadro de texto 2">
                  <a:extLst>
                    <a:ext uri="{FF2B5EF4-FFF2-40B4-BE49-F238E27FC236}">
                      <a16:creationId xmlns:a16="http://schemas.microsoft.com/office/drawing/2014/main" id="{003FBE53-CB09-2ADF-EAD9-C2C8B598FD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2</a:t>
                  </a:r>
                </a:p>
              </p:txBody>
            </p:sp>
          </p:grpSp>
        </p:grpSp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B9C60B28-E96D-53AD-E9D3-D606CAD731CE}"/>
                </a:ext>
              </a:extLst>
            </p:cNvPr>
            <p:cNvSpPr/>
            <p:nvPr/>
          </p:nvSpPr>
          <p:spPr>
            <a:xfrm>
              <a:off x="1857375" y="1504950"/>
              <a:ext cx="990600" cy="14859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96CAFD22-40C5-68F0-963F-6F68B652A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1621539"/>
              <a:ext cx="1143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Avanza el robot</a:t>
              </a: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B78F0C3-0096-29E0-C3F0-6764BD0791E1}"/>
                </a:ext>
              </a:extLst>
            </p:cNvPr>
            <p:cNvGrpSpPr/>
            <p:nvPr/>
          </p:nvGrpSpPr>
          <p:grpSpPr>
            <a:xfrm>
              <a:off x="2381250" y="790575"/>
              <a:ext cx="1649729" cy="1214444"/>
              <a:chOff x="-189203" y="-190500"/>
              <a:chExt cx="1650091" cy="1214632"/>
            </a:xfrm>
          </p:grpSpPr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64E11162-B310-50D8-D9CF-8D567B55325A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9" name="Cuadro de texto 2">
                <a:extLst>
                  <a:ext uri="{FF2B5EF4-FFF2-40B4-BE49-F238E27FC236}">
                    <a16:creationId xmlns:a16="http://schemas.microsoft.com/office/drawing/2014/main" id="{24B942AE-DD88-8DC4-B489-7D7B75AF7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81" y="747907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B17C28CD-1B85-FE81-3932-648231113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BE435C0E-3B7A-0EA1-2A06-969C8E686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EFEC93F9-3462-50BE-B07C-6784BCF3C3E3}"/>
                </a:ext>
              </a:extLst>
            </p:cNvPr>
            <p:cNvGrpSpPr/>
            <p:nvPr/>
          </p:nvGrpSpPr>
          <p:grpSpPr>
            <a:xfrm>
              <a:off x="2600325" y="68878"/>
              <a:ext cx="1432957" cy="721697"/>
              <a:chOff x="0" y="68878"/>
              <a:chExt cx="1432957" cy="721697"/>
            </a:xfrm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4B9D3BF-E70D-F74A-5DD1-133A5487BB5F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71B40655-FBA5-581A-4251-AAC6D6EB9C09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5857C0D3-90D0-05B7-BAB0-471C60D95E65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4" name="Cuadro de texto 2">
                <a:extLst>
                  <a:ext uri="{FF2B5EF4-FFF2-40B4-BE49-F238E27FC236}">
                    <a16:creationId xmlns:a16="http://schemas.microsoft.com/office/drawing/2014/main" id="{512AB9D5-B9F8-2745-A838-AF846D85B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7" y="68878"/>
                <a:ext cx="138303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2</a:t>
                </a:r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A69A0179-5E48-9091-4698-8F3A92E67836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3C1A31D5-0D09-BEFA-F207-4FF130D75E5D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9723E595-E8D3-A692-79B8-CC7309F4324B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2C64CDA-7A20-251B-8A64-1922169BEF42}"/>
                </a:ext>
              </a:extLst>
            </p:cNvPr>
            <p:cNvSpPr/>
            <p:nvPr/>
          </p:nvSpPr>
          <p:spPr>
            <a:xfrm>
              <a:off x="3095625" y="1504950"/>
              <a:ext cx="200025" cy="14287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</p:grpSp>
    </p:spTree>
    <p:extLst>
      <p:ext uri="{BB962C8B-B14F-4D97-AF65-F5344CB8AC3E}">
        <p14:creationId xmlns:p14="http://schemas.microsoft.com/office/powerpoint/2010/main" val="136504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33BB8-CF69-2F72-EF58-43124CEC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posición del móvil y tamaño de la imagen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A5E38FB-28ED-0A74-F38C-EF7D8AEECE11}"/>
              </a:ext>
            </a:extLst>
          </p:cNvPr>
          <p:cNvGrpSpPr/>
          <p:nvPr/>
        </p:nvGrpSpPr>
        <p:grpSpPr>
          <a:xfrm>
            <a:off x="4031933" y="2323342"/>
            <a:ext cx="2129000" cy="2456450"/>
            <a:chOff x="5931055" y="4103648"/>
            <a:chExt cx="1484765" cy="2096696"/>
          </a:xfrm>
        </p:grpSpPr>
        <p:sp>
          <p:nvSpPr>
            <p:cNvPr id="7" name="Flecha: curvada hacia abajo 6">
              <a:extLst>
                <a:ext uri="{FF2B5EF4-FFF2-40B4-BE49-F238E27FC236}">
                  <a16:creationId xmlns:a16="http://schemas.microsoft.com/office/drawing/2014/main" id="{54D9F090-CC0F-A6D4-0DB2-4E69604FF2F1}"/>
                </a:ext>
              </a:extLst>
            </p:cNvPr>
            <p:cNvSpPr/>
            <p:nvPr/>
          </p:nvSpPr>
          <p:spPr>
            <a:xfrm rot="16200000">
              <a:off x="5272518" y="4762185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Flecha: curvada hacia abajo 7">
              <a:extLst>
                <a:ext uri="{FF2B5EF4-FFF2-40B4-BE49-F238E27FC236}">
                  <a16:creationId xmlns:a16="http://schemas.microsoft.com/office/drawing/2014/main" id="{D765E5FF-CDBE-1C4E-2DDF-0607B1BA8B24}"/>
                </a:ext>
              </a:extLst>
            </p:cNvPr>
            <p:cNvSpPr/>
            <p:nvPr/>
          </p:nvSpPr>
          <p:spPr>
            <a:xfrm rot="5400000">
              <a:off x="6089173" y="4873697"/>
              <a:ext cx="1985184" cy="668110"/>
            </a:xfrm>
            <a:prstGeom prst="curvedDownArrow">
              <a:avLst>
                <a:gd name="adj1" fmla="val 11749"/>
                <a:gd name="adj2" fmla="val 33592"/>
                <a:gd name="adj3" fmla="val 1730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EDAC1F6-535F-F6AC-9060-F974B48C41DF}"/>
              </a:ext>
            </a:extLst>
          </p:cNvPr>
          <p:cNvGrpSpPr/>
          <p:nvPr/>
        </p:nvGrpSpPr>
        <p:grpSpPr>
          <a:xfrm>
            <a:off x="-634755" y="1428537"/>
            <a:ext cx="5434441" cy="4455981"/>
            <a:chOff x="-249163" y="1164129"/>
            <a:chExt cx="5434441" cy="445598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16FB80B1-5D9C-EA99-7BE8-4773A11FD2D5}"/>
                </a:ext>
              </a:extLst>
            </p:cNvPr>
            <p:cNvGrpSpPr/>
            <p:nvPr/>
          </p:nvGrpSpPr>
          <p:grpSpPr>
            <a:xfrm>
              <a:off x="-249163" y="1164129"/>
              <a:ext cx="5434441" cy="4248082"/>
              <a:chOff x="-95164" y="1312037"/>
              <a:chExt cx="6251986" cy="4831752"/>
            </a:xfrm>
          </p:grpSpPr>
          <p:pic>
            <p:nvPicPr>
              <p:cNvPr id="6" name="Gráfico 5" descr="Smartphone contorno">
                <a:extLst>
                  <a:ext uri="{FF2B5EF4-FFF2-40B4-BE49-F238E27FC236}">
                    <a16:creationId xmlns:a16="http://schemas.microsoft.com/office/drawing/2014/main" id="{1F9DCEA6-69CC-557B-90E9-7FB7BA20F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95164" y="1312037"/>
                <a:ext cx="6251986" cy="4831752"/>
              </a:xfrm>
              <a:prstGeom prst="rect">
                <a:avLst/>
              </a:prstGeom>
            </p:spPr>
          </p:pic>
          <p:pic>
            <p:nvPicPr>
              <p:cNvPr id="9" name="Imagen 8" descr="Un grupo de libros&#10;&#10;Descripción generada automáticamente con confianza baja">
                <a:extLst>
                  <a:ext uri="{FF2B5EF4-FFF2-40B4-BE49-F238E27FC236}">
                    <a16:creationId xmlns:a16="http://schemas.microsoft.com/office/drawing/2014/main" id="{43E5FA70-A148-A299-C38B-068BAB30C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909" y="2041671"/>
                <a:ext cx="2529840" cy="3372485"/>
              </a:xfrm>
              <a:prstGeom prst="rect">
                <a:avLst/>
              </a:prstGeom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3A3A7A6-CC83-C58F-1C4B-97E20B8CC836}"/>
                </a:ext>
              </a:extLst>
            </p:cNvPr>
            <p:cNvSpPr txBox="1"/>
            <p:nvPr/>
          </p:nvSpPr>
          <p:spPr>
            <a:xfrm>
              <a:off x="294518" y="5250778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vertical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46043-BE58-74E0-6070-76362C4E6AB3}"/>
              </a:ext>
            </a:extLst>
          </p:cNvPr>
          <p:cNvGrpSpPr/>
          <p:nvPr/>
        </p:nvGrpSpPr>
        <p:grpSpPr>
          <a:xfrm>
            <a:off x="6599656" y="530721"/>
            <a:ext cx="4842000" cy="6043714"/>
            <a:chOff x="6985248" y="266313"/>
            <a:chExt cx="4842000" cy="604371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67CCE6AA-B20C-D19E-61B3-68FD069E61D0}"/>
                </a:ext>
              </a:extLst>
            </p:cNvPr>
            <p:cNvGrpSpPr/>
            <p:nvPr/>
          </p:nvGrpSpPr>
          <p:grpSpPr>
            <a:xfrm>
              <a:off x="6985248" y="266313"/>
              <a:ext cx="4842000" cy="6043714"/>
              <a:chOff x="6052742" y="1928729"/>
              <a:chExt cx="4842000" cy="6043714"/>
            </a:xfrm>
          </p:grpSpPr>
          <p:pic>
            <p:nvPicPr>
              <p:cNvPr id="13" name="Gráfico 12" descr="Smartphone contorno">
                <a:extLst>
                  <a:ext uri="{FF2B5EF4-FFF2-40B4-BE49-F238E27FC236}">
                    <a16:creationId xmlns:a16="http://schemas.microsoft.com/office/drawing/2014/main" id="{C5EBD1D1-FF5F-364D-474F-C6ABD6D54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1885" y="2529586"/>
                <a:ext cx="6043714" cy="4842000"/>
              </a:xfrm>
              <a:prstGeom prst="rect">
                <a:avLst/>
              </a:prstGeom>
            </p:spPr>
          </p:pic>
          <p:pic>
            <p:nvPicPr>
              <p:cNvPr id="15" name="Imagen 14" descr="Una tienda de libros&#10;&#10;Descripción generada automáticamente con confianza media">
                <a:extLst>
                  <a:ext uri="{FF2B5EF4-FFF2-40B4-BE49-F238E27FC236}">
                    <a16:creationId xmlns:a16="http://schemas.microsoft.com/office/drawing/2014/main" id="{12CBC0DA-5D81-7505-A79E-839D27BD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559" y="3696720"/>
                <a:ext cx="3393771" cy="2505710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38D0A28-9411-37E8-B484-C1F811906942}"/>
                </a:ext>
              </a:extLst>
            </p:cNvPr>
            <p:cNvSpPr txBox="1"/>
            <p:nvPr/>
          </p:nvSpPr>
          <p:spPr>
            <a:xfrm>
              <a:off x="7232709" y="4879423"/>
              <a:ext cx="434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Posición horizontal</a:t>
              </a:r>
            </a:p>
          </p:txBody>
        </p:sp>
      </p:grp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C52E85E-BA35-8F74-CB11-CBBCC3BD9725}"/>
              </a:ext>
            </a:extLst>
          </p:cNvPr>
          <p:cNvCxnSpPr/>
          <p:nvPr/>
        </p:nvCxnSpPr>
        <p:spPr>
          <a:xfrm>
            <a:off x="7328473" y="1765278"/>
            <a:ext cx="33937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D2C9E39-3605-B974-E1C7-A2EA8F27B9F5}"/>
              </a:ext>
            </a:extLst>
          </p:cNvPr>
          <p:cNvCxnSpPr>
            <a:cxnSpLocks/>
          </p:cNvCxnSpPr>
          <p:nvPr/>
        </p:nvCxnSpPr>
        <p:spPr>
          <a:xfrm>
            <a:off x="11469840" y="2298712"/>
            <a:ext cx="0" cy="26196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955AF44-356B-A768-9A21-9EE0F0CC9486}"/>
              </a:ext>
            </a:extLst>
          </p:cNvPr>
          <p:cNvSpPr txBox="1"/>
          <p:nvPr/>
        </p:nvSpPr>
        <p:spPr>
          <a:xfrm>
            <a:off x="8321085" y="1360754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4000 píxeles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8EAF316-B175-17D9-E2AA-11F3DC025E27}"/>
              </a:ext>
            </a:extLst>
          </p:cNvPr>
          <p:cNvSpPr txBox="1"/>
          <p:nvPr/>
        </p:nvSpPr>
        <p:spPr>
          <a:xfrm rot="5400000">
            <a:off x="10984419" y="3366901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3000 píxeles</a:t>
            </a:r>
          </a:p>
        </p:txBody>
      </p:sp>
    </p:spTree>
    <p:extLst>
      <p:ext uri="{BB962C8B-B14F-4D97-AF65-F5344CB8AC3E}">
        <p14:creationId xmlns:p14="http://schemas.microsoft.com/office/powerpoint/2010/main" val="311553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065252" y="1597637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57542"/>
              </p:ext>
            </p:extLst>
          </p:nvPr>
        </p:nvGraphicFramePr>
        <p:xfrm>
          <a:off x="6577871" y="2160281"/>
          <a:ext cx="5128026" cy="237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342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151192793"/>
                    </a:ext>
                  </a:extLst>
                </a:gridCol>
              </a:tblGrid>
              <a:tr h="56873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Tiempo de ejecución (segundos)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códigos de barras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89016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 </a:t>
                      </a:r>
                      <a:r>
                        <a:rPr lang="es-ES" sz="1400" b="0" i="0" spc="-20">
                          <a:effectLst/>
                        </a:rPr>
                        <a:t>de aciertos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(III): etapa 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328124" y="1602142"/>
            <a:ext cx="25284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Efectividad del algoritmo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341598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E4450D-DAEC-C7DB-5F30-1124AA71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0137"/>
              </p:ext>
            </p:extLst>
          </p:nvPr>
        </p:nvGraphicFramePr>
        <p:xfrm>
          <a:off x="7436386" y="2182217"/>
          <a:ext cx="3963688" cy="235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1844">
                  <a:extLst>
                    <a:ext uri="{9D8B030D-6E8A-4147-A177-3AD203B41FA5}">
                      <a16:colId xmlns:a16="http://schemas.microsoft.com/office/drawing/2014/main" val="1290632223"/>
                    </a:ext>
                  </a:extLst>
                </a:gridCol>
                <a:gridCol w="1981844">
                  <a:extLst>
                    <a:ext uri="{9D8B030D-6E8A-4147-A177-3AD203B41FA5}">
                      <a16:colId xmlns:a16="http://schemas.microsoft.com/office/drawing/2014/main" val="1211685473"/>
                    </a:ext>
                  </a:extLst>
                </a:gridCol>
              </a:tblGrid>
              <a:tr h="54669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Número de imagen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Tiempo de ejecución (segundos)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1526197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1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0.026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648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2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13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3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152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4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49204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2E258D5-5C01-A15A-5DED-A0DE02868162}"/>
              </a:ext>
            </a:extLst>
          </p:cNvPr>
          <p:cNvSpPr txBox="1"/>
          <p:nvPr/>
        </p:nvSpPr>
        <p:spPr>
          <a:xfrm>
            <a:off x="1876432" y="4709678"/>
            <a:ext cx="34318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imágenes muy nítidas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450C8AF-A8AA-4F44-3CE4-8E136A433BEF}"/>
              </a:ext>
            </a:extLst>
          </p:cNvPr>
          <p:cNvGrpSpPr/>
          <p:nvPr/>
        </p:nvGrpSpPr>
        <p:grpSpPr>
          <a:xfrm>
            <a:off x="270534" y="2182217"/>
            <a:ext cx="6637394" cy="2279250"/>
            <a:chOff x="270534" y="2182217"/>
            <a:chExt cx="6637394" cy="2279250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A47382DE-11A6-B4E2-0564-E656B1BF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534" y="2182217"/>
              <a:ext cx="3039180" cy="2279250"/>
            </a:xfrm>
            <a:prstGeom prst="rect">
              <a:avLst/>
            </a:prstGeom>
          </p:spPr>
        </p:pic>
        <p:pic>
          <p:nvPicPr>
            <p:cNvPr id="12" name="Imagen 11" descr="Texto&#10;&#10;Descripción generada automáticamente">
              <a:extLst>
                <a:ext uri="{FF2B5EF4-FFF2-40B4-BE49-F238E27FC236}">
                  <a16:creationId xmlns:a16="http://schemas.microsoft.com/office/drawing/2014/main" id="{CFB3B3B7-E74F-E491-5FBC-735DF19A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612" y="2788364"/>
              <a:ext cx="2051316" cy="1280085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1053BE-D156-1185-B66E-56527E2A854A}"/>
              </a:ext>
            </a:extLst>
          </p:cNvPr>
          <p:cNvSpPr/>
          <p:nvPr/>
        </p:nvSpPr>
        <p:spPr>
          <a:xfrm>
            <a:off x="3464644" y="3081154"/>
            <a:ext cx="1244255" cy="755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Barcode detector de OpenCV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752115F-339D-22D4-1756-EB39462B44FE}"/>
              </a:ext>
            </a:extLst>
          </p:cNvPr>
          <p:cNvCxnSpPr>
            <a:cxnSpLocks/>
          </p:cNvCxnSpPr>
          <p:nvPr/>
        </p:nvCxnSpPr>
        <p:spPr>
          <a:xfrm>
            <a:off x="3309714" y="3438304"/>
            <a:ext cx="15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35372D7-35BA-7FC2-C1CF-056875906954}"/>
              </a:ext>
            </a:extLst>
          </p:cNvPr>
          <p:cNvCxnSpPr>
            <a:cxnSpLocks/>
          </p:cNvCxnSpPr>
          <p:nvPr/>
        </p:nvCxnSpPr>
        <p:spPr>
          <a:xfrm>
            <a:off x="4708899" y="3429593"/>
            <a:ext cx="154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13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87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9AA841-25C3-E1CF-BFA5-0EB39BD34A15}"/>
              </a:ext>
            </a:extLst>
          </p:cNvPr>
          <p:cNvSpPr txBox="1"/>
          <p:nvPr/>
        </p:nvSpPr>
        <p:spPr>
          <a:xfrm>
            <a:off x="594910" y="2100798"/>
            <a:ext cx="1107195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se ha llegado a probar el algoritmo en el robot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Aunque el algoritmo puede ofrecer resultados muy buenos en entornos reales donde los problemas y complejidades que el algoritmo debe atajar son numerosos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E68E54-55C0-8788-C19C-648D1F6144F2}"/>
              </a:ext>
            </a:extLst>
          </p:cNvPr>
          <p:cNvSpPr txBox="1"/>
          <p:nvPr/>
        </p:nvSpPr>
        <p:spPr>
          <a:xfrm>
            <a:off x="594910" y="3864272"/>
            <a:ext cx="1107195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ha cumplido gracias al umbral del número de píxeles aplicado a las etiquetas en la etapa 3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Líneas futuras de trabajo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A2252B-3A78-3C2B-02FA-1FDD37CC6F77}"/>
              </a:ext>
            </a:extLst>
          </p:cNvPr>
          <p:cNvSpPr txBox="1">
            <a:spLocks/>
          </p:cNvSpPr>
          <p:nvPr/>
        </p:nvSpPr>
        <p:spPr>
          <a:xfrm>
            <a:off x="559200" y="947450"/>
            <a:ext cx="11073600" cy="14644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1º Probar el algoritmo implementado en el robot en un supermercado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Tendremos que averiguar: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Zoom a aplicar en las etapas 2 y 4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Ángulo de rotación al hacer el barrido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s-ES" dirty="0"/>
              <a:t>Distancia que avanza el robot paralelamente a la estantería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080AEA-2FBD-37E9-E158-7FDDDF480B45}"/>
              </a:ext>
            </a:extLst>
          </p:cNvPr>
          <p:cNvSpPr txBox="1">
            <a:spLocks/>
          </p:cNvSpPr>
          <p:nvPr/>
        </p:nvSpPr>
        <p:spPr>
          <a:xfrm>
            <a:off x="559200" y="2608612"/>
            <a:ext cx="11073600" cy="3684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2º Usar un lenguaje de programación que se ejecute más rápido como puede ser C++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8D846F-DDED-37CE-A979-D74702FF56CE}"/>
              </a:ext>
            </a:extLst>
          </p:cNvPr>
          <p:cNvSpPr txBox="1">
            <a:spLocks/>
          </p:cNvSpPr>
          <p:nvPr/>
        </p:nvSpPr>
        <p:spPr>
          <a:xfrm>
            <a:off x="559200" y="3157066"/>
            <a:ext cx="11073600" cy="11929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3º Hacer un algoritmo más eficiente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Reducir el número de variables usadas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más eficientes computacionalmente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dirty="0">
                <a:cs typeface="Arial" panose="020B0604020202020204" pitchFamily="34" charset="0"/>
              </a:rPr>
              <a:t>evitar comparar todos los elementos de un vector con todos los elementos de otro, realizar las mismas operaciones en menos líneas de código…</a:t>
            </a:r>
            <a:endParaRPr lang="es-ES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8328497-65C4-72DA-ECD1-C4C1BBB5AD92}"/>
              </a:ext>
            </a:extLst>
          </p:cNvPr>
          <p:cNvSpPr txBox="1">
            <a:spLocks/>
          </p:cNvSpPr>
          <p:nvPr/>
        </p:nvSpPr>
        <p:spPr>
          <a:xfrm>
            <a:off x="559200" y="4546774"/>
            <a:ext cx="11073600" cy="1473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4º Reducir la dependencia de la efectividad del algoritmo con la primera iteración y con las líneas identificadas con la transformada de Hough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Resolver problema cuando no se detecta ninguna banda correctamente en la primera iteración de la etapa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Parejas formadas dependen de las líneas identificadas por Hough que pueden encontrarse en zonas de productos dando como resultado bandas erróneas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542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2973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[1]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Tier1,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https://www.tier1.es/es/web/guest.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[2]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Unsplash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https://unsplash.com/es/s/fotos/supermercado.</a:t>
            </a:r>
            <a:endParaRPr lang="es-ES" sz="2400" spc="-2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dirty="0"/>
              <a:t>[3]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Wikipedia &lt;&lt;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TurtleBot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 2&gt;&gt;,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https://es.wikipedia.org/wiki/Archivo:TurtleBot_2.png.</a:t>
            </a:r>
          </a:p>
          <a:p>
            <a:pPr marL="0" indent="0">
              <a:buNone/>
            </a:pPr>
            <a:r>
              <a:rPr lang="es-ES" sz="2400" dirty="0"/>
              <a:t>[4] P. T. Macías Roselló, «Robot móvil con ros para la lectura de códigos de barras mediante zoom óptico en un entorno comercial. Dirigido por Miguel Ángel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r>
              <a:rPr lang="es-ES" sz="2400" dirty="0"/>
              <a:t>[5]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Axis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Communications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https://www.axis.com/es-es/products/axis-m5054/support.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PRUEBAS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99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5345667" y="2031238"/>
            <a:ext cx="133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911285" y="2400570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88217" y="3974194"/>
            <a:ext cx="7999041" cy="2106121"/>
            <a:chOff x="1973995" y="3586352"/>
            <a:chExt cx="7999041" cy="210612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1979" y="69328"/>
                <a:ext cx="1585230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06280" y="5323141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  <p:pic>
        <p:nvPicPr>
          <p:cNvPr id="3" name="Imagen 2" descr="Imagen que contiene llenado, montón, interior, diferente&#10;&#10;Descripción generada automáticamente">
            <a:extLst>
              <a:ext uri="{FF2B5EF4-FFF2-40B4-BE49-F238E27FC236}">
                <a16:creationId xmlns:a16="http://schemas.microsoft.com/office/drawing/2014/main" id="{FDB863AB-AC83-C979-2E8D-49187FAB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25" y="1192728"/>
            <a:ext cx="3216369" cy="2412134"/>
          </a:xfrm>
          <a:prstGeom prst="rect">
            <a:avLst/>
          </a:prstGeom>
        </p:spPr>
      </p:pic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63056F4B-FA6F-7432-F4FA-3D4BA13C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383" y="1192728"/>
            <a:ext cx="3216369" cy="24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18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zoom de la cámara del móvil </a:t>
            </a:r>
          </a:p>
        </p:txBody>
      </p:sp>
      <p:pic>
        <p:nvPicPr>
          <p:cNvPr id="34" name="Imagen 33" descr="Texto, Carta&#10;&#10;Descripción generada automáticamente">
            <a:extLst>
              <a:ext uri="{FF2B5EF4-FFF2-40B4-BE49-F238E27FC236}">
                <a16:creationId xmlns:a16="http://schemas.microsoft.com/office/drawing/2014/main" id="{77DBFC60-8EF8-4C66-A3D5-2EDB9EAF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20" y="1683563"/>
            <a:ext cx="4560274" cy="34200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CA824BC-27D7-F748-33BC-08622AEE03BB}"/>
              </a:ext>
            </a:extLst>
          </p:cNvPr>
          <p:cNvGrpSpPr/>
          <p:nvPr/>
        </p:nvGrpSpPr>
        <p:grpSpPr>
          <a:xfrm>
            <a:off x="838006" y="1683563"/>
            <a:ext cx="4560270" cy="3789332"/>
            <a:chOff x="1653254" y="1231872"/>
            <a:chExt cx="4560270" cy="3789332"/>
          </a:xfrm>
        </p:grpSpPr>
        <p:pic>
          <p:nvPicPr>
            <p:cNvPr id="7" name="Imagen 6" descr="Texto, Carta&#10;&#10;Descripción generada automáticamente">
              <a:extLst>
                <a:ext uri="{FF2B5EF4-FFF2-40B4-BE49-F238E27FC236}">
                  <a16:creationId xmlns:a16="http://schemas.microsoft.com/office/drawing/2014/main" id="{63056F4B-FA6F-7432-F4FA-3D4BA13C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54" y="1231872"/>
              <a:ext cx="4560270" cy="34200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67D45B0-1707-37B5-097F-CD3B67872BE1}"/>
                </a:ext>
              </a:extLst>
            </p:cNvPr>
            <p:cNvSpPr txBox="1"/>
            <p:nvPr/>
          </p:nvSpPr>
          <p:spPr>
            <a:xfrm>
              <a:off x="2189051" y="4651872"/>
              <a:ext cx="348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Zoom digital de la cámara del móvil</a:t>
              </a:r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45888B6-8E56-7E79-0A9D-9E4B3840BDAC}"/>
              </a:ext>
            </a:extLst>
          </p:cNvPr>
          <p:cNvSpPr txBox="1"/>
          <p:nvPr/>
        </p:nvSpPr>
        <p:spPr>
          <a:xfrm>
            <a:off x="7718782" y="5103563"/>
            <a:ext cx="27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Emulación del zoom óptico</a:t>
            </a:r>
          </a:p>
        </p:txBody>
      </p:sp>
    </p:spTree>
    <p:extLst>
      <p:ext uri="{BB962C8B-B14F-4D97-AF65-F5344CB8AC3E}">
        <p14:creationId xmlns:p14="http://schemas.microsoft.com/office/powerpoint/2010/main" val="236008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(IV):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078366" y="1717183"/>
            <a:ext cx="10035267" cy="3857349"/>
            <a:chOff x="0" y="0"/>
            <a:chExt cx="6595433" cy="225147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6595433" cy="2251475"/>
              <a:chOff x="0" y="0"/>
              <a:chExt cx="6595433" cy="225147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24000"/>
                <a:ext cx="1401648" cy="727475"/>
                <a:chOff x="0" y="104775"/>
                <a:chExt cx="1401648" cy="727475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104775"/>
                  <a:ext cx="1393320" cy="409622"/>
                  <a:chOff x="0" y="104775"/>
                  <a:chExt cx="1393320" cy="409622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745" y="11434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19100"/>
                  <a:ext cx="1401648" cy="413150"/>
                  <a:chOff x="0" y="104775"/>
                  <a:chExt cx="1401648" cy="4131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73" y="11787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6595433" cy="1994347"/>
                <a:chOff x="0" y="0"/>
                <a:chExt cx="6595433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595433" cy="1994347"/>
                  <a:chOff x="0" y="0"/>
                  <a:chExt cx="6595433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25915" y="861060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958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8800" y="80666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3074</Words>
  <Application>Microsoft Office PowerPoint</Application>
  <PresentationFormat>Panorámica</PresentationFormat>
  <Paragraphs>717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Courier New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posición del móvil y tamaño de la imagen</vt:lpstr>
      <vt:lpstr>Toma de las imágenes (II): zoom de la cámara del móvil </vt:lpstr>
      <vt:lpstr>Toma de las imágenes (III): zoom de la cámara del móvil </vt:lpstr>
      <vt:lpstr>Toma de las imágenes (IV): altura e inclinación del móvil</vt:lpstr>
      <vt:lpstr>Toma de las imágenes (V): bandas cerca de los límites de la imagen</vt:lpstr>
      <vt:lpstr>Suposiciones realizadas</vt:lpstr>
      <vt:lpstr>Etapas del algoritmo</vt:lpstr>
      <vt:lpstr>Objetivo de la etapa 1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 el operador Canny</vt:lpstr>
      <vt:lpstr>Búsqueda de líneas horizontales por transformada de Hough (II): caso para una línea horizontal</vt:lpstr>
      <vt:lpstr>Búsqueda de líneas horizontales por transformada de Hough (III): aplicada a la imagen completa directamente</vt:lpstr>
      <vt:lpstr>Búsqueda de líneas horizontales por transformada de Hough (IV): aplicada a cada franja individualmente</vt:lpstr>
      <vt:lpstr>Selección de líneas definitivas</vt:lpstr>
      <vt:lpstr>Ordenamiento de las líneas definitivas</vt:lpstr>
      <vt:lpstr>Emparejamiento de líneas (I): formación de las parejas</vt:lpstr>
      <vt:lpstr>Emparejamiento de líneas (II): formación de las parejas</vt:lpstr>
      <vt:lpstr>Emparejamiento de líneas (III): formación de las parejas</vt:lpstr>
      <vt:lpstr>Emparejamiento de líneas (IV): formación de las parejas</vt:lpstr>
      <vt:lpstr>Emparejamiento de líneas (V): formación de las parejas</vt:lpstr>
      <vt:lpstr>Emparejamiento de líneas (VI): creación máscara</vt:lpstr>
      <vt:lpstr>Emparejamiento de líneas (VII): vector ocupación</vt:lpstr>
      <vt:lpstr>Eliminación de bandas en zona de productos (I)</vt:lpstr>
      <vt:lpstr>Eliminación de bandas en zona de productos (II): ¿por qué eliminamos la banda de abajo?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 (I)</vt:lpstr>
      <vt:lpstr>Zoom hacia cada una de las bandas identificadas (II)</vt:lpstr>
      <vt:lpstr>Zoom hacia cada una de las bandas identificadas (III)</vt:lpstr>
      <vt:lpstr>Zoom hacia cada una de las bandas identificadas (IV)</vt:lpstr>
      <vt:lpstr>Zoom hacia cada una de las bandas identificadas (V): cámara PTZ (Pan Tilt Zoom)</vt:lpstr>
      <vt:lpstr>Zoom hacia cada una de las bandas identificadas (VI)</vt:lpstr>
      <vt:lpstr>Objetivo de la etapa 3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Modificación del vector de la fase de aprendizaje (I)</vt:lpstr>
      <vt:lpstr>Modificación del vector de la fase de aprendizaje (II)</vt:lpstr>
      <vt:lpstr>Zoom hacia los posibles códigos de barras</vt:lpstr>
      <vt:lpstr>Algoritmo de decodificación (I)</vt:lpstr>
      <vt:lpstr>Algoritmo de decodificación (II): asignación de las coordenadas (x, y ,z) del producto en el mapa previamente calculado </vt:lpstr>
      <vt:lpstr>Resultados obtenidos (I): etapa 1</vt:lpstr>
      <vt:lpstr>Resultados obtenidos (II): etapa 3</vt:lpstr>
      <vt:lpstr>Resultados obtenidos (III): etapa 5</vt:lpstr>
      <vt:lpstr>Conclusiones</vt:lpstr>
      <vt:lpstr>Líneas futuras de trabajo</vt:lpstr>
      <vt:lpstr>Bibliografía</vt:lpstr>
      <vt:lpstr>HACER PRUEBAS DE DEMOSTRACIÓN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59</cp:revision>
  <dcterms:created xsi:type="dcterms:W3CDTF">2023-06-20T10:44:21Z</dcterms:created>
  <dcterms:modified xsi:type="dcterms:W3CDTF">2023-07-03T16:54:13Z</dcterms:modified>
</cp:coreProperties>
</file>